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
  </p:sldMasterIdLst>
  <p:notesMasterIdLst>
    <p:notesMasterId r:id="rId43"/>
  </p:notesMasterIdLst>
  <p:sldIdLst>
    <p:sldId id="256" r:id="rId3"/>
    <p:sldId id="363" r:id="rId4"/>
    <p:sldId id="392" r:id="rId5"/>
    <p:sldId id="353" r:id="rId6"/>
    <p:sldId id="366" r:id="rId7"/>
    <p:sldId id="364" r:id="rId8"/>
    <p:sldId id="396" r:id="rId9"/>
    <p:sldId id="397" r:id="rId10"/>
    <p:sldId id="402" r:id="rId11"/>
    <p:sldId id="398" r:id="rId12"/>
    <p:sldId id="399" r:id="rId13"/>
    <p:sldId id="400" r:id="rId14"/>
    <p:sldId id="354" r:id="rId15"/>
    <p:sldId id="394" r:id="rId16"/>
    <p:sldId id="365" r:id="rId17"/>
    <p:sldId id="401" r:id="rId18"/>
    <p:sldId id="367" r:id="rId19"/>
    <p:sldId id="369" r:id="rId20"/>
    <p:sldId id="370" r:id="rId21"/>
    <p:sldId id="356" r:id="rId22"/>
    <p:sldId id="357" r:id="rId23"/>
    <p:sldId id="373" r:id="rId24"/>
    <p:sldId id="360" r:id="rId25"/>
    <p:sldId id="386" r:id="rId26"/>
    <p:sldId id="387" r:id="rId27"/>
    <p:sldId id="388" r:id="rId28"/>
    <p:sldId id="374" r:id="rId29"/>
    <p:sldId id="375" r:id="rId30"/>
    <p:sldId id="378" r:id="rId31"/>
    <p:sldId id="379" r:id="rId32"/>
    <p:sldId id="381" r:id="rId33"/>
    <p:sldId id="382" r:id="rId34"/>
    <p:sldId id="383" r:id="rId35"/>
    <p:sldId id="390" r:id="rId36"/>
    <p:sldId id="384" r:id="rId37"/>
    <p:sldId id="385" r:id="rId38"/>
    <p:sldId id="361" r:id="rId39"/>
    <p:sldId id="391" r:id="rId40"/>
    <p:sldId id="403" r:id="rId41"/>
    <p:sldId id="3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14" autoAdjust="0"/>
  </p:normalViewPr>
  <p:slideViewPr>
    <p:cSldViewPr snapToGrid="0">
      <p:cViewPr varScale="1">
        <p:scale>
          <a:sx n="61" d="100"/>
          <a:sy n="61" d="100"/>
        </p:scale>
        <p:origin x="860" y="3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D7DCF-A938-4DAB-A7FE-B2851A307E6F}"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0C7DA-4AFC-415B-864E-26DAA22D1728}" type="slidenum">
              <a:rPr lang="en-US" smtClean="0"/>
              <a:t>‹#›</a:t>
            </a:fld>
            <a:endParaRPr lang="en-US"/>
          </a:p>
        </p:txBody>
      </p:sp>
    </p:spTree>
    <p:extLst>
      <p:ext uri="{BB962C8B-B14F-4D97-AF65-F5344CB8AC3E}">
        <p14:creationId xmlns:p14="http://schemas.microsoft.com/office/powerpoint/2010/main" val="414999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ABD97-D3F0-48F6-9379-6E6399EE7AAD}" type="slidenum">
              <a:rPr lang="en-US" smtClean="0"/>
              <a:t>1</a:t>
            </a:fld>
            <a:endParaRPr lang="en-US"/>
          </a:p>
        </p:txBody>
      </p:sp>
    </p:spTree>
    <p:extLst>
      <p:ext uri="{BB962C8B-B14F-4D97-AF65-F5344CB8AC3E}">
        <p14:creationId xmlns:p14="http://schemas.microsoft.com/office/powerpoint/2010/main" val="350463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0C7DA-4AFC-415B-864E-26DAA22D1728}" type="slidenum">
              <a:rPr lang="en-US" smtClean="0"/>
              <a:t>13</a:t>
            </a:fld>
            <a:endParaRPr lang="en-US"/>
          </a:p>
        </p:txBody>
      </p:sp>
    </p:spTree>
    <p:extLst>
      <p:ext uri="{BB962C8B-B14F-4D97-AF65-F5344CB8AC3E}">
        <p14:creationId xmlns:p14="http://schemas.microsoft.com/office/powerpoint/2010/main" val="160472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A0C7DA-4AFC-415B-864E-26DAA22D1728}" type="slidenum">
              <a:rPr lang="en-US" smtClean="0"/>
              <a:t>30</a:t>
            </a:fld>
            <a:endParaRPr lang="en-US"/>
          </a:p>
        </p:txBody>
      </p:sp>
    </p:spTree>
    <p:extLst>
      <p:ext uri="{BB962C8B-B14F-4D97-AF65-F5344CB8AC3E}">
        <p14:creationId xmlns:p14="http://schemas.microsoft.com/office/powerpoint/2010/main" val="354477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0C7DA-4AFC-415B-864E-26DAA22D1728}" type="slidenum">
              <a:rPr lang="en-US" smtClean="0"/>
              <a:t>36</a:t>
            </a:fld>
            <a:endParaRPr lang="en-US"/>
          </a:p>
        </p:txBody>
      </p:sp>
    </p:spTree>
    <p:extLst>
      <p:ext uri="{BB962C8B-B14F-4D97-AF65-F5344CB8AC3E}">
        <p14:creationId xmlns:p14="http://schemas.microsoft.com/office/powerpoint/2010/main" val="284389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6309-BEE2-D0A9-1CC9-FD650F2BF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8787BB-BB7E-1633-2E6E-50991CB7B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04A6B-8756-F0E1-030D-7F9CB86BCCA8}"/>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5" name="Footer Placeholder 4">
            <a:extLst>
              <a:ext uri="{FF2B5EF4-FFF2-40B4-BE49-F238E27FC236}">
                <a16:creationId xmlns:a16="http://schemas.microsoft.com/office/drawing/2014/main" id="{DB648197-406A-5619-5389-0C0761320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670C4-C62E-E719-5528-721B5E182449}"/>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136209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8CCD-F055-0763-5002-A4FE46442C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754D17-BB85-EF90-ECA5-D0E375D25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F4822-53AD-CB4C-882D-56D9B31896AA}"/>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5" name="Footer Placeholder 4">
            <a:extLst>
              <a:ext uri="{FF2B5EF4-FFF2-40B4-BE49-F238E27FC236}">
                <a16:creationId xmlns:a16="http://schemas.microsoft.com/office/drawing/2014/main" id="{966BAFE8-4424-77E4-865F-89EA38061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706FE-07D5-E87D-DDC2-B703EDDCA47B}"/>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124265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C87F97-E0F0-2F21-916E-49CF11A79A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D8F69-D51F-C934-B29B-93B339E02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89FC8-039A-7D84-AC32-2FF63B9FA022}"/>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5" name="Footer Placeholder 4">
            <a:extLst>
              <a:ext uri="{FF2B5EF4-FFF2-40B4-BE49-F238E27FC236}">
                <a16:creationId xmlns:a16="http://schemas.microsoft.com/office/drawing/2014/main" id="{5ED60924-0313-7723-19C5-93B00AD57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38583-0A16-E8A1-6145-10A2773BDFEF}"/>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238167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906E-4AD0-29A2-EAC9-4647A098141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D97EB3A-3FBD-BDFC-A758-2E9D3CD419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48F9D-EC75-EB1C-CB47-7D2A33D96BEE}"/>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5" name="Footer Placeholder 4">
            <a:extLst>
              <a:ext uri="{FF2B5EF4-FFF2-40B4-BE49-F238E27FC236}">
                <a16:creationId xmlns:a16="http://schemas.microsoft.com/office/drawing/2014/main" id="{F019172D-89D9-D02A-873F-9120EFDE7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8E8CA-F856-BF26-974A-FBD35ED7F4BB}"/>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246105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40E1-B59F-5FA1-B017-E716978385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6E9F3-EE31-0C45-E45D-163B3F948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A8E9A6-2763-9E72-8FF3-F93DB269517E}"/>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5" name="Footer Placeholder 4">
            <a:extLst>
              <a:ext uri="{FF2B5EF4-FFF2-40B4-BE49-F238E27FC236}">
                <a16:creationId xmlns:a16="http://schemas.microsoft.com/office/drawing/2014/main" id="{52864C30-1629-B8F6-3C1F-593443E85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3C63E-FE4A-8073-A57D-794FD619146A}"/>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303315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6CF6-7838-99D7-C11C-CB2612A2B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CC1323-EBE1-4DFE-0177-24A1B93673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0FBE40-81D2-9CBF-4D8E-F5AFE4D2FD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AA9D47-2526-3EE0-C8EF-5824101120D1}"/>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6" name="Footer Placeholder 5">
            <a:extLst>
              <a:ext uri="{FF2B5EF4-FFF2-40B4-BE49-F238E27FC236}">
                <a16:creationId xmlns:a16="http://schemas.microsoft.com/office/drawing/2014/main" id="{195BEE20-4E10-EF7C-779D-111C2D6FB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116C2-E229-D851-E306-B7D85EF33175}"/>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139140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9592-5C45-C6E6-9062-7F044656A1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6A8E01-90BB-C25A-CFBC-60796FC2C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1F97A-4976-5110-92C2-93E71C3F5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27E652-A16C-2B58-E49E-A8B602E3E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D1D89-2246-7213-9105-498C5820EE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1286D-3D31-9043-9EF2-2AC5980BB8CC}"/>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8" name="Footer Placeholder 7">
            <a:extLst>
              <a:ext uri="{FF2B5EF4-FFF2-40B4-BE49-F238E27FC236}">
                <a16:creationId xmlns:a16="http://schemas.microsoft.com/office/drawing/2014/main" id="{AD1415EF-BD67-0910-3B84-A893B152CF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2BF203-E41F-511E-8279-EC321BE15E94}"/>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89400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CCB2-DEC0-774B-213E-CAF7103E6C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B80BE2-9513-D008-85E0-A051B51AA344}"/>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4" name="Footer Placeholder 3">
            <a:extLst>
              <a:ext uri="{FF2B5EF4-FFF2-40B4-BE49-F238E27FC236}">
                <a16:creationId xmlns:a16="http://schemas.microsoft.com/office/drawing/2014/main" id="{EA7EEDB9-ED49-F53C-0335-19BB8338A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ED379E-3723-92D9-5186-47073897EAF2}"/>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346033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8DD5D-BE74-1DEE-61EB-893E37E07965}"/>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3" name="Footer Placeholder 2">
            <a:extLst>
              <a:ext uri="{FF2B5EF4-FFF2-40B4-BE49-F238E27FC236}">
                <a16:creationId xmlns:a16="http://schemas.microsoft.com/office/drawing/2014/main" id="{432B44A8-3FEB-311F-57B2-3AFC6E8E34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0C67D7-B9ED-861B-3D6E-756E98B00481}"/>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341840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CC3C-EA29-A2FC-086D-2B9081B5A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0C587-DBF0-91D0-D708-A9AC7F4F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E8DE4E-4F95-742F-B113-4C1CA4A46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490FE6-EA92-FCD2-5267-B25029236A8C}"/>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6" name="Footer Placeholder 5">
            <a:extLst>
              <a:ext uri="{FF2B5EF4-FFF2-40B4-BE49-F238E27FC236}">
                <a16:creationId xmlns:a16="http://schemas.microsoft.com/office/drawing/2014/main" id="{BCA5A495-B423-1ED3-E21B-0E2E6827B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81CC3-21BD-D5AE-3170-7D404B9E2FAE}"/>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429182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AB7-4817-093A-5BA0-E842E10BA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E1CC44-AAF1-743B-346E-C0C0AD15B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AAB6F3-53F4-A7B2-057C-859528336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68498-B6CA-1C01-EBED-C6ADEF7F74BD}"/>
              </a:ext>
            </a:extLst>
          </p:cNvPr>
          <p:cNvSpPr>
            <a:spLocks noGrp="1"/>
          </p:cNvSpPr>
          <p:nvPr>
            <p:ph type="dt" sz="half" idx="10"/>
          </p:nvPr>
        </p:nvSpPr>
        <p:spPr/>
        <p:txBody>
          <a:bodyPr/>
          <a:lstStyle/>
          <a:p>
            <a:fld id="{BBB64595-8F23-4AC8-83EE-79C3470F5F44}" type="datetimeFigureOut">
              <a:rPr lang="en-US" smtClean="0"/>
              <a:t>6/8/2026</a:t>
            </a:fld>
            <a:endParaRPr lang="en-US"/>
          </a:p>
        </p:txBody>
      </p:sp>
      <p:sp>
        <p:nvSpPr>
          <p:cNvPr id="6" name="Footer Placeholder 5">
            <a:extLst>
              <a:ext uri="{FF2B5EF4-FFF2-40B4-BE49-F238E27FC236}">
                <a16:creationId xmlns:a16="http://schemas.microsoft.com/office/drawing/2014/main" id="{D4985C32-C999-235E-33FB-2181213C6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596B9-5C79-2262-2BD0-6CE8BF5B7273}"/>
              </a:ext>
            </a:extLst>
          </p:cNvPr>
          <p:cNvSpPr>
            <a:spLocks noGrp="1"/>
          </p:cNvSpPr>
          <p:nvPr>
            <p:ph type="sldNum" sz="quarter" idx="12"/>
          </p:nvPr>
        </p:nvSpPr>
        <p:spPr/>
        <p:txBody>
          <a:bodyPr/>
          <a:lstStyle/>
          <a:p>
            <a:fld id="{28671A2A-7419-4461-B720-3AE0CCA9BC25}" type="slidenum">
              <a:rPr lang="en-US" smtClean="0"/>
              <a:t>‹#›</a:t>
            </a:fld>
            <a:endParaRPr lang="en-US"/>
          </a:p>
        </p:txBody>
      </p:sp>
    </p:spTree>
    <p:extLst>
      <p:ext uri="{BB962C8B-B14F-4D97-AF65-F5344CB8AC3E}">
        <p14:creationId xmlns:p14="http://schemas.microsoft.com/office/powerpoint/2010/main" val="217574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8FC">
                <a:lumMod val="5000"/>
                <a:lumOff val="95000"/>
              </a:srgbClr>
            </a:gs>
            <a:gs pos="100000">
              <a:schemeClr val="accent1">
                <a:lumMod val="48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E1735-8A07-2984-8B1A-B033A619E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9409B5D-BC98-1109-87D9-BF814C4F1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253A4-D4BB-8AF7-E073-DC1A63EF7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4595-8F23-4AC8-83EE-79C3470F5F44}" type="datetimeFigureOut">
              <a:rPr lang="en-US" smtClean="0"/>
              <a:t>6/8/2026</a:t>
            </a:fld>
            <a:endParaRPr lang="en-US"/>
          </a:p>
        </p:txBody>
      </p:sp>
      <p:sp>
        <p:nvSpPr>
          <p:cNvPr id="5" name="Footer Placeholder 4">
            <a:extLst>
              <a:ext uri="{FF2B5EF4-FFF2-40B4-BE49-F238E27FC236}">
                <a16:creationId xmlns:a16="http://schemas.microsoft.com/office/drawing/2014/main" id="{1D3DD0AB-8B67-35EF-E1FB-320FC718B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4924B-BD85-A116-4623-E812B32E7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71A2A-7419-4461-B720-3AE0CCA9BC25}" type="slidenum">
              <a:rPr lang="en-US" smtClean="0"/>
              <a:t>‹#›</a:t>
            </a:fld>
            <a:endParaRPr lang="en-US"/>
          </a:p>
        </p:txBody>
      </p:sp>
    </p:spTree>
    <p:extLst>
      <p:ext uri="{BB962C8B-B14F-4D97-AF65-F5344CB8AC3E}">
        <p14:creationId xmlns:p14="http://schemas.microsoft.com/office/powerpoint/2010/main" val="22910269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urldefense.proofpoint.com/v2/url?u=https-3A__www.floridabar.org_the-2Dflorida-2Dbar-2Djournal_a-2Dproposed-2Danswer-2Dto-2Dthe-2D11th-2Dcircuits-2Drecent-2Dcertified-2Dquestion-2Dabout-2Dthe-2Deconomic-2Dloss-2Drules-2Dbreadth_&amp;d=DwMGaQ&amp;c=euGZstcaTDllvimEN8b7jXrwqOf-v5A_CdpgnVfiiMM&amp;r=WvmRx43VMzamaeLJ9AkK-5JWZztwpgs1dmhtc_ktsYw&amp;m=zOtasORzBjWOeR4GANJYhfRpcTGU2PpnofBuw6VFbfqBUP_Ze1v-P41Itej-N2UC&amp;s=FdwVslndXE-5vAvj9iGDBXnIRnpU1yCitXMM4GERXE0&amp;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Vanessa.lopez@hklaw.com" TargetMode="External"/><Relationship Id="rId2" Type="http://schemas.openxmlformats.org/officeDocument/2006/relationships/hyperlink" Target="mailto:hhiggins@bacharagroup.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8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61A3-C931-41DD-9A07-7732D2DAF539}"/>
              </a:ext>
            </a:extLst>
          </p:cNvPr>
          <p:cNvSpPr>
            <a:spLocks noGrp="1"/>
          </p:cNvSpPr>
          <p:nvPr>
            <p:ph type="ctrTitle"/>
          </p:nvPr>
        </p:nvSpPr>
        <p:spPr>
          <a:xfrm>
            <a:off x="609600" y="454302"/>
            <a:ext cx="10972800" cy="1379623"/>
          </a:xfrm>
        </p:spPr>
        <p:txBody>
          <a:bodyPr anchor="t">
            <a:normAutofit fontScale="90000"/>
          </a:bodyPr>
          <a:lstStyle/>
          <a:p>
            <a:r>
              <a:rPr lang="en-US" sz="4800" b="1" dirty="0">
                <a:latin typeface="Book Antiqua" panose="02040602050305030304" pitchFamily="18" charset="0"/>
                <a:cs typeface="Sanskrit Text" panose="020B0502040204020203" pitchFamily="18" charset="0"/>
              </a:rPr>
              <a:t>The Economic Loss Rule:</a:t>
            </a:r>
            <a:br>
              <a:rPr lang="en-US" sz="4800" b="1" dirty="0">
                <a:latin typeface="Book Antiqua" panose="02040602050305030304" pitchFamily="18" charset="0"/>
                <a:cs typeface="Sanskrit Text" panose="020B0502040204020203" pitchFamily="18" charset="0"/>
              </a:rPr>
            </a:br>
            <a:r>
              <a:rPr lang="en-US" sz="4800" b="1" i="1" dirty="0">
                <a:latin typeface="Book Antiqua" panose="02040602050305030304" pitchFamily="18" charset="0"/>
                <a:cs typeface="Sanskrit Text" panose="020B0502040204020203" pitchFamily="18" charset="0"/>
              </a:rPr>
              <a:t>Where is it Now?</a:t>
            </a:r>
          </a:p>
        </p:txBody>
      </p:sp>
      <p:pic>
        <p:nvPicPr>
          <p:cNvPr id="5" name="Picture 4">
            <a:extLst>
              <a:ext uri="{FF2B5EF4-FFF2-40B4-BE49-F238E27FC236}">
                <a16:creationId xmlns:a16="http://schemas.microsoft.com/office/drawing/2014/main" id="{C3DD61D1-3204-4860-B805-B7B662F65D89}"/>
              </a:ext>
            </a:extLst>
          </p:cNvPr>
          <p:cNvPicPr/>
          <p:nvPr/>
        </p:nvPicPr>
        <p:blipFill>
          <a:blip r:embed="rId3"/>
          <a:srcRect t="1567" r="-1" b="402"/>
          <a:stretch>
            <a:fillRect/>
          </a:stretch>
        </p:blipFill>
        <p:spPr>
          <a:xfrm>
            <a:off x="7200900" y="2324100"/>
            <a:ext cx="4202404" cy="4079598"/>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10" name="Picture 9" descr="A person in a black suit&#10;&#10;AI-generated content may be incorrect.">
            <a:extLst>
              <a:ext uri="{FF2B5EF4-FFF2-40B4-BE49-F238E27FC236}">
                <a16:creationId xmlns:a16="http://schemas.microsoft.com/office/drawing/2014/main" id="{46077931-E346-D618-0E71-676BEFC18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21" y="1941689"/>
            <a:ext cx="2515809" cy="3522133"/>
          </a:xfrm>
          <a:prstGeom prst="rect">
            <a:avLst/>
          </a:prstGeom>
        </p:spPr>
      </p:pic>
      <p:pic>
        <p:nvPicPr>
          <p:cNvPr id="12" name="Picture 11" descr="A person with his arms crossed&#10;&#10;AI-generated content may be incorrect.">
            <a:extLst>
              <a:ext uri="{FF2B5EF4-FFF2-40B4-BE49-F238E27FC236}">
                <a16:creationId xmlns:a16="http://schemas.microsoft.com/office/drawing/2014/main" id="{076B807C-B9AC-A2D6-DECD-2D09728CB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834" y="1941689"/>
            <a:ext cx="2516577" cy="3522133"/>
          </a:xfrm>
          <a:prstGeom prst="rect">
            <a:avLst/>
          </a:prstGeom>
        </p:spPr>
      </p:pic>
      <p:sp>
        <p:nvSpPr>
          <p:cNvPr id="14" name="TextBox 13">
            <a:extLst>
              <a:ext uri="{FF2B5EF4-FFF2-40B4-BE49-F238E27FC236}">
                <a16:creationId xmlns:a16="http://schemas.microsoft.com/office/drawing/2014/main" id="{D591BD10-97D3-8B8D-F450-E2F3CA2223B6}"/>
              </a:ext>
            </a:extLst>
          </p:cNvPr>
          <p:cNvSpPr txBox="1"/>
          <p:nvPr/>
        </p:nvSpPr>
        <p:spPr>
          <a:xfrm>
            <a:off x="3360667" y="5463822"/>
            <a:ext cx="3840233" cy="1384995"/>
          </a:xfrm>
          <a:prstGeom prst="rect">
            <a:avLst/>
          </a:prstGeom>
          <a:noFill/>
        </p:spPr>
        <p:txBody>
          <a:bodyPr wrap="square">
            <a:spAutoFit/>
          </a:bodyPr>
          <a:lstStyle/>
          <a:p>
            <a:pPr algn="ctr"/>
            <a:r>
              <a:rPr lang="en-US" sz="2800" b="1" dirty="0">
                <a:latin typeface="Book Antiqua" panose="02040602050305030304" pitchFamily="18" charset="0"/>
                <a:cs typeface="Sanskrit Text" panose="020B0502040204020203" pitchFamily="18" charset="0"/>
              </a:rPr>
              <a:t>Hugh Higgins</a:t>
            </a:r>
          </a:p>
          <a:p>
            <a:pPr algn="ctr"/>
            <a:r>
              <a:rPr lang="en-US" sz="2800" b="1" i="1" dirty="0">
                <a:latin typeface="Book Antiqua" panose="02040602050305030304" pitchFamily="18" charset="0"/>
                <a:cs typeface="Sanskrit Text" panose="020B0502040204020203" pitchFamily="18" charset="0"/>
              </a:rPr>
              <a:t>Bachara Construction Law Group</a:t>
            </a:r>
          </a:p>
        </p:txBody>
      </p:sp>
      <p:sp>
        <p:nvSpPr>
          <p:cNvPr id="16" name="TextBox 15">
            <a:extLst>
              <a:ext uri="{FF2B5EF4-FFF2-40B4-BE49-F238E27FC236}">
                <a16:creationId xmlns:a16="http://schemas.microsoft.com/office/drawing/2014/main" id="{609EF59B-0FF2-7813-6EC6-BB19A7C84E2C}"/>
              </a:ext>
            </a:extLst>
          </p:cNvPr>
          <p:cNvSpPr txBox="1"/>
          <p:nvPr/>
        </p:nvSpPr>
        <p:spPr>
          <a:xfrm>
            <a:off x="242710" y="5463822"/>
            <a:ext cx="3001230" cy="1384995"/>
          </a:xfrm>
          <a:prstGeom prst="rect">
            <a:avLst/>
          </a:prstGeom>
          <a:noFill/>
        </p:spPr>
        <p:txBody>
          <a:bodyPr wrap="square">
            <a:spAutoFit/>
          </a:bodyPr>
          <a:lstStyle/>
          <a:p>
            <a:pPr algn="ctr"/>
            <a:r>
              <a:rPr lang="en-US" sz="2800" b="1" dirty="0">
                <a:latin typeface="Book Antiqua" panose="02040602050305030304" pitchFamily="18" charset="0"/>
                <a:cs typeface="Sanskrit Text" panose="020B0502040204020203" pitchFamily="18" charset="0"/>
              </a:rPr>
              <a:t>L. Vanessa Lopez</a:t>
            </a:r>
          </a:p>
          <a:p>
            <a:pPr algn="ctr"/>
            <a:r>
              <a:rPr lang="en-US" sz="2800" b="1" i="1" dirty="0">
                <a:latin typeface="Book Antiqua" panose="02040602050305030304" pitchFamily="18" charset="0"/>
                <a:cs typeface="Sanskrit Text" panose="020B0502040204020203" pitchFamily="18" charset="0"/>
              </a:rPr>
              <a:t>Holland &amp; Knight</a:t>
            </a:r>
            <a:endParaRPr lang="en-US" sz="2800" i="1" dirty="0"/>
          </a:p>
        </p:txBody>
      </p:sp>
    </p:spTree>
    <p:extLst>
      <p:ext uri="{BB962C8B-B14F-4D97-AF65-F5344CB8AC3E}">
        <p14:creationId xmlns:p14="http://schemas.microsoft.com/office/powerpoint/2010/main" val="276392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203B2-2B69-4AAE-19D4-AC598B62F6C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A89E95F-D9B6-7407-1376-B2861900D243}"/>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D23DE51E-9BEC-6D42-BE4E-53D394E21294}"/>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Brief History of the </a:t>
            </a:r>
            <a:r>
              <a:rPr lang="en-US" sz="4000" dirty="0" err="1">
                <a:solidFill>
                  <a:schemeClr val="bg1"/>
                </a:solidFill>
                <a:latin typeface="Book Antiqua" panose="02040602050305030304" pitchFamily="18" charset="0"/>
                <a:cs typeface="Sanskrit Text" panose="02020503050405020304" pitchFamily="18" charset="0"/>
              </a:rPr>
              <a:t>ELR</a:t>
            </a:r>
            <a:r>
              <a:rPr lang="en-US" sz="4000" dirty="0">
                <a:solidFill>
                  <a:schemeClr val="bg1"/>
                </a:solidFill>
                <a:latin typeface="Book Antiqua" panose="02040602050305030304" pitchFamily="18" charset="0"/>
                <a:cs typeface="Sanskrit Text" panose="02020503050405020304" pitchFamily="18" charset="0"/>
              </a:rPr>
              <a:t>: Contraction</a:t>
            </a:r>
          </a:p>
        </p:txBody>
      </p:sp>
      <p:sp>
        <p:nvSpPr>
          <p:cNvPr id="15" name="Content Placeholder 3">
            <a:extLst>
              <a:ext uri="{FF2B5EF4-FFF2-40B4-BE49-F238E27FC236}">
                <a16:creationId xmlns:a16="http://schemas.microsoft.com/office/drawing/2014/main" id="{3AB56381-5FAA-6502-1C6D-F3FD35D540EB}"/>
              </a:ext>
            </a:extLst>
          </p:cNvPr>
          <p:cNvSpPr>
            <a:spLocks noGrp="1"/>
          </p:cNvSpPr>
          <p:nvPr>
            <p:ph idx="1"/>
          </p:nvPr>
        </p:nvSpPr>
        <p:spPr>
          <a:xfrm>
            <a:off x="838201" y="1889420"/>
            <a:ext cx="10590778" cy="4031070"/>
          </a:xfrm>
        </p:spPr>
        <p:txBody>
          <a:bodyPr>
            <a:normAutofit lnSpcReduction="10000"/>
          </a:bodyPr>
          <a:lstStyle/>
          <a:p>
            <a:pPr marL="0" indent="0" algn="ctr">
              <a:buNone/>
            </a:pPr>
            <a:r>
              <a:rPr lang="en-US" i="1" dirty="0" err="1">
                <a:solidFill>
                  <a:schemeClr val="bg1"/>
                </a:solidFill>
                <a:latin typeface="Book Antiqua" panose="02040602050305030304" pitchFamily="18" charset="0"/>
              </a:rPr>
              <a:t>Moransais</a:t>
            </a:r>
            <a:r>
              <a:rPr lang="en-US" i="1" dirty="0">
                <a:solidFill>
                  <a:schemeClr val="bg1"/>
                </a:solidFill>
                <a:latin typeface="Book Antiqua" panose="02040602050305030304" pitchFamily="18" charset="0"/>
              </a:rPr>
              <a:t> v. Heathman</a:t>
            </a:r>
            <a:r>
              <a:rPr lang="en-US" dirty="0">
                <a:solidFill>
                  <a:schemeClr val="bg1"/>
                </a:solidFill>
                <a:latin typeface="Book Antiqua" panose="02040602050305030304" pitchFamily="18" charset="0"/>
              </a:rPr>
              <a:t>, 744 So. </a:t>
            </a:r>
            <a:r>
              <a:rPr lang="en-US" dirty="0" err="1">
                <a:solidFill>
                  <a:schemeClr val="bg1"/>
                </a:solidFill>
                <a:latin typeface="Book Antiqua" panose="02040602050305030304" pitchFamily="18" charset="0"/>
              </a:rPr>
              <a:t>2d</a:t>
            </a:r>
            <a:r>
              <a:rPr lang="en-US" dirty="0">
                <a:solidFill>
                  <a:schemeClr val="bg1"/>
                </a:solidFill>
                <a:latin typeface="Book Antiqua" panose="02040602050305030304" pitchFamily="18" charset="0"/>
              </a:rPr>
              <a:t> 973 (Fla. 1999)</a:t>
            </a:r>
          </a:p>
          <a:p>
            <a:r>
              <a:rPr lang="en-US" dirty="0">
                <a:solidFill>
                  <a:schemeClr val="bg1"/>
                </a:solidFill>
                <a:latin typeface="Book Antiqua" panose="02040602050305030304" pitchFamily="18" charset="0"/>
              </a:rPr>
              <a:t>Key Holding: Professional malpractice claims may proceed even when damages are solely for economic losses</a:t>
            </a:r>
          </a:p>
          <a:p>
            <a:r>
              <a:rPr lang="en-US" dirty="0">
                <a:solidFill>
                  <a:schemeClr val="bg1"/>
                </a:solidFill>
                <a:latin typeface="Book Antiqua" panose="02040602050305030304" pitchFamily="18" charset="0"/>
              </a:rPr>
              <a:t>Court warned of an </a:t>
            </a:r>
            <a:r>
              <a:rPr lang="en-US" dirty="0">
                <a:solidFill>
                  <a:srgbClr val="FF0000"/>
                </a:solidFill>
                <a:latin typeface="Book Antiqua" panose="02040602050305030304" pitchFamily="18" charset="0"/>
              </a:rPr>
              <a:t>“unprincipled extension” </a:t>
            </a:r>
            <a:r>
              <a:rPr lang="en-US" dirty="0">
                <a:solidFill>
                  <a:schemeClr val="bg1"/>
                </a:solidFill>
                <a:latin typeface="Book Antiqua" panose="02040602050305030304" pitchFamily="18" charset="0"/>
              </a:rPr>
              <a:t>of the economic loss rule</a:t>
            </a:r>
          </a:p>
          <a:p>
            <a:r>
              <a:rPr lang="en-US" dirty="0">
                <a:solidFill>
                  <a:schemeClr val="bg1"/>
                </a:solidFill>
                <a:latin typeface="Book Antiqua" panose="02040602050305030304" pitchFamily="18" charset="0"/>
              </a:rPr>
              <a:t>It was never intended to bar well-established common law causes of action</a:t>
            </a:r>
          </a:p>
          <a:p>
            <a:r>
              <a:rPr lang="en-US" dirty="0">
                <a:solidFill>
                  <a:schemeClr val="bg1"/>
                </a:solidFill>
                <a:latin typeface="Book Antiqua" panose="02040602050305030304" pitchFamily="18" charset="0"/>
              </a:rPr>
              <a:t>Limited economic loss rule to contexts where the policy considerations are substantially identical to those for products liability actions</a:t>
            </a:r>
          </a:p>
          <a:p>
            <a:pPr>
              <a:lnSpc>
                <a:spcPct val="110000"/>
              </a:lnSpc>
            </a:pPr>
            <a:endParaRPr lang="en-US" sz="3600" dirty="0">
              <a:solidFill>
                <a:schemeClr val="bg1"/>
              </a:solidFill>
              <a:latin typeface="Book Antiqua" panose="02040602050305030304" pitchFamily="18" charset="0"/>
              <a:cs typeface="Sanskrit Text" panose="02020503050405020304" pitchFamily="18" charset="0"/>
            </a:endParaRPr>
          </a:p>
          <a:p>
            <a:pPr marL="457200" lvl="1" indent="0">
              <a:lnSpc>
                <a:spcPct val="110000"/>
              </a:lnSpc>
              <a:buNone/>
            </a:pPr>
            <a:endParaRPr lang="en-US" sz="3200" dirty="0">
              <a:solidFill>
                <a:schemeClr val="bg1"/>
              </a:solidFill>
              <a:latin typeface="Book Antiqua" panose="02040602050305030304" pitchFamily="18" charset="0"/>
              <a:cs typeface="Sanskrit Text" panose="02020503050405020304" pitchFamily="18" charset="0"/>
            </a:endParaRPr>
          </a:p>
          <a:p>
            <a:pPr marL="0" indent="0">
              <a:lnSpc>
                <a:spcPct val="110000"/>
              </a:lnSpc>
              <a:buNone/>
            </a:pPr>
            <a:endParaRPr lang="en-US" sz="3000" dirty="0">
              <a:latin typeface="Palatino" panose="02040602050305020304" pitchFamily="18" charset="0"/>
            </a:endParaRPr>
          </a:p>
          <a:p>
            <a:pPr marL="0" indent="0">
              <a:lnSpc>
                <a:spcPct val="110000"/>
              </a:lnSpc>
              <a:buNone/>
            </a:pPr>
            <a:endParaRPr lang="en-US" sz="1500" dirty="0"/>
          </a:p>
          <a:p>
            <a:pPr>
              <a:lnSpc>
                <a:spcPct val="110000"/>
              </a:lnSpc>
            </a:pPr>
            <a:endParaRPr lang="en-US" sz="1500" dirty="0"/>
          </a:p>
        </p:txBody>
      </p:sp>
    </p:spTree>
    <p:extLst>
      <p:ext uri="{BB962C8B-B14F-4D97-AF65-F5344CB8AC3E}">
        <p14:creationId xmlns:p14="http://schemas.microsoft.com/office/powerpoint/2010/main" val="144522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7A0D6-46A1-CB8B-2F1A-51A8DEC8623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2FBA0F5-D89E-1F09-AECE-EF1BE63F4A8A}"/>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7A6EB45A-9DF0-6A3B-5F09-A622EF3B410B}"/>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Brief History of the </a:t>
            </a:r>
            <a:r>
              <a:rPr lang="en-US" sz="4000" dirty="0" err="1">
                <a:solidFill>
                  <a:schemeClr val="bg1"/>
                </a:solidFill>
                <a:latin typeface="Book Antiqua" panose="02040602050305030304" pitchFamily="18" charset="0"/>
                <a:cs typeface="Sanskrit Text" panose="02020503050405020304" pitchFamily="18" charset="0"/>
              </a:rPr>
              <a:t>ELR</a:t>
            </a:r>
            <a:r>
              <a:rPr lang="en-US" sz="4000" dirty="0">
                <a:solidFill>
                  <a:schemeClr val="bg1"/>
                </a:solidFill>
                <a:latin typeface="Book Antiqua" panose="02040602050305030304" pitchFamily="18" charset="0"/>
                <a:cs typeface="Sanskrit Text" panose="02020503050405020304" pitchFamily="18" charset="0"/>
              </a:rPr>
              <a:t>: Contraction</a:t>
            </a:r>
          </a:p>
        </p:txBody>
      </p:sp>
      <p:sp>
        <p:nvSpPr>
          <p:cNvPr id="15" name="Content Placeholder 3">
            <a:extLst>
              <a:ext uri="{FF2B5EF4-FFF2-40B4-BE49-F238E27FC236}">
                <a16:creationId xmlns:a16="http://schemas.microsoft.com/office/drawing/2014/main" id="{A3874ED9-AA08-1753-F6B7-D65483B56053}"/>
              </a:ext>
            </a:extLst>
          </p:cNvPr>
          <p:cNvSpPr>
            <a:spLocks noGrp="1"/>
          </p:cNvSpPr>
          <p:nvPr>
            <p:ph idx="1"/>
          </p:nvPr>
        </p:nvSpPr>
        <p:spPr>
          <a:xfrm>
            <a:off x="344245" y="1889420"/>
            <a:ext cx="11084734" cy="4635558"/>
          </a:xfrm>
        </p:spPr>
        <p:txBody>
          <a:bodyPr>
            <a:normAutofit/>
          </a:bodyPr>
          <a:lstStyle/>
          <a:p>
            <a:pPr marL="0" indent="0" algn="ctr">
              <a:buNone/>
            </a:pPr>
            <a:r>
              <a:rPr lang="en-US" i="1" dirty="0">
                <a:solidFill>
                  <a:schemeClr val="bg1"/>
                </a:solidFill>
                <a:latin typeface="Book Antiqua" panose="02040602050305030304" pitchFamily="18" charset="0"/>
              </a:rPr>
              <a:t>Indemnity Insurance Co. v. American Aviation</a:t>
            </a:r>
            <a:r>
              <a:rPr lang="en-US" dirty="0">
                <a:solidFill>
                  <a:schemeClr val="bg1"/>
                </a:solidFill>
                <a:latin typeface="Book Antiqua" panose="02040602050305030304" pitchFamily="18" charset="0"/>
              </a:rPr>
              <a:t>, 891 So. </a:t>
            </a:r>
            <a:r>
              <a:rPr lang="en-US" dirty="0" err="1">
                <a:solidFill>
                  <a:schemeClr val="bg1"/>
                </a:solidFill>
                <a:latin typeface="Book Antiqua" panose="02040602050305030304" pitchFamily="18" charset="0"/>
              </a:rPr>
              <a:t>2d</a:t>
            </a:r>
            <a:r>
              <a:rPr lang="en-US" dirty="0">
                <a:solidFill>
                  <a:schemeClr val="bg1"/>
                </a:solidFill>
                <a:latin typeface="Book Antiqua" panose="02040602050305030304" pitchFamily="18" charset="0"/>
              </a:rPr>
              <a:t> 532</a:t>
            </a:r>
            <a:r>
              <a:rPr lang="en-US" i="1" dirty="0">
                <a:solidFill>
                  <a:schemeClr val="bg1"/>
                </a:solidFill>
                <a:latin typeface="Book Antiqua" panose="02040602050305030304" pitchFamily="18" charset="0"/>
              </a:rPr>
              <a:t> </a:t>
            </a:r>
            <a:r>
              <a:rPr lang="en-US" dirty="0">
                <a:solidFill>
                  <a:schemeClr val="bg1"/>
                </a:solidFill>
                <a:latin typeface="Book Antiqua" panose="02040602050305030304" pitchFamily="18" charset="0"/>
              </a:rPr>
              <a:t>(Fla. 2004)</a:t>
            </a:r>
          </a:p>
          <a:p>
            <a:r>
              <a:rPr lang="en-US" dirty="0">
                <a:solidFill>
                  <a:schemeClr val="bg1"/>
                </a:solidFill>
                <a:latin typeface="Book Antiqua" panose="02040602050305030304" pitchFamily="18" charset="0"/>
              </a:rPr>
              <a:t>Five certified questions from the 11th Circuit, restated as: “whether the economic loss doctrine bars a negligence action to recover purely economic loss in a case where the defendant is neither a manufacturer nor distributor of a product and there is no privity of contract”</a:t>
            </a:r>
          </a:p>
          <a:p>
            <a:r>
              <a:rPr lang="en-US" dirty="0">
                <a:solidFill>
                  <a:schemeClr val="bg1"/>
                </a:solidFill>
                <a:latin typeface="Book Antiqua" panose="02040602050305030304" pitchFamily="18" charset="0"/>
              </a:rPr>
              <a:t>Answer: </a:t>
            </a:r>
            <a:r>
              <a:rPr lang="en-US" b="1" dirty="0">
                <a:solidFill>
                  <a:schemeClr val="bg1"/>
                </a:solidFill>
                <a:latin typeface="Book Antiqua" panose="02040602050305030304" pitchFamily="18" charset="0"/>
              </a:rPr>
              <a:t>No</a:t>
            </a:r>
            <a:r>
              <a:rPr lang="en-US" dirty="0">
                <a:solidFill>
                  <a:schemeClr val="bg1"/>
                </a:solidFill>
                <a:latin typeface="Book Antiqua" panose="02040602050305030304" pitchFamily="18" charset="0"/>
              </a:rPr>
              <a:t>, because the defendant is neither a manufacturer nor a distributor of a product</a:t>
            </a:r>
          </a:p>
          <a:p>
            <a:r>
              <a:rPr lang="en-US" dirty="0">
                <a:solidFill>
                  <a:schemeClr val="bg1"/>
                </a:solidFill>
                <a:latin typeface="Book Antiqua" panose="02040602050305030304" pitchFamily="18" charset="0"/>
              </a:rPr>
              <a:t>Still permitted broad application of economic loss rule to all actions involving manufacturer or distributor</a:t>
            </a:r>
          </a:p>
          <a:p>
            <a:pPr>
              <a:lnSpc>
                <a:spcPct val="110000"/>
              </a:lnSpc>
            </a:pPr>
            <a:endParaRPr lang="en-US" sz="3600" dirty="0">
              <a:solidFill>
                <a:schemeClr val="bg1"/>
              </a:solidFill>
              <a:latin typeface="Book Antiqua" panose="02040602050305030304" pitchFamily="18" charset="0"/>
              <a:cs typeface="Sanskrit Text" panose="02020503050405020304" pitchFamily="18" charset="0"/>
            </a:endParaRPr>
          </a:p>
          <a:p>
            <a:pPr marL="457200" lvl="1" indent="0">
              <a:lnSpc>
                <a:spcPct val="110000"/>
              </a:lnSpc>
              <a:buNone/>
            </a:pPr>
            <a:endParaRPr lang="en-US" sz="3200" dirty="0">
              <a:solidFill>
                <a:schemeClr val="bg1"/>
              </a:solidFill>
              <a:latin typeface="Book Antiqua" panose="02040602050305030304" pitchFamily="18" charset="0"/>
              <a:cs typeface="Sanskrit Text" panose="02020503050405020304" pitchFamily="18" charset="0"/>
            </a:endParaRPr>
          </a:p>
          <a:p>
            <a:pPr marL="0" indent="0">
              <a:lnSpc>
                <a:spcPct val="110000"/>
              </a:lnSpc>
              <a:buNone/>
            </a:pPr>
            <a:endParaRPr lang="en-US" sz="3000" dirty="0">
              <a:latin typeface="Palatino" panose="02040602050305020304" pitchFamily="18" charset="0"/>
            </a:endParaRPr>
          </a:p>
          <a:p>
            <a:pPr marL="0" indent="0">
              <a:lnSpc>
                <a:spcPct val="110000"/>
              </a:lnSpc>
              <a:buNone/>
            </a:pPr>
            <a:endParaRPr lang="en-US" sz="1500" dirty="0"/>
          </a:p>
          <a:p>
            <a:pPr>
              <a:lnSpc>
                <a:spcPct val="110000"/>
              </a:lnSpc>
            </a:pPr>
            <a:endParaRPr lang="en-US" sz="1500" dirty="0"/>
          </a:p>
        </p:txBody>
      </p:sp>
    </p:spTree>
    <p:extLst>
      <p:ext uri="{BB962C8B-B14F-4D97-AF65-F5344CB8AC3E}">
        <p14:creationId xmlns:p14="http://schemas.microsoft.com/office/powerpoint/2010/main" val="94617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DEDFB-F1FF-B2DA-ACF9-665917C5B177}"/>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EE7D0B6-5C6F-303C-1406-12EDBF4CB35B}"/>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498BBD41-D00D-93D3-E8BE-85A376D23EEA}"/>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Brief History of the </a:t>
            </a:r>
            <a:r>
              <a:rPr lang="en-US" sz="4000" dirty="0" err="1">
                <a:solidFill>
                  <a:schemeClr val="bg1"/>
                </a:solidFill>
                <a:latin typeface="Book Antiqua" panose="02040602050305030304" pitchFamily="18" charset="0"/>
                <a:cs typeface="Sanskrit Text" panose="02020503050405020304" pitchFamily="18" charset="0"/>
              </a:rPr>
              <a:t>ELR</a:t>
            </a:r>
            <a:r>
              <a:rPr lang="en-US" sz="4000" dirty="0">
                <a:solidFill>
                  <a:schemeClr val="bg1"/>
                </a:solidFill>
                <a:latin typeface="Book Antiqua" panose="02040602050305030304" pitchFamily="18" charset="0"/>
                <a:cs typeface="Sanskrit Text" panose="02020503050405020304" pitchFamily="18" charset="0"/>
              </a:rPr>
              <a:t>: </a:t>
            </a:r>
            <a:r>
              <a:rPr lang="en-US" sz="4000" i="1" dirty="0">
                <a:solidFill>
                  <a:schemeClr val="bg1"/>
                </a:solidFill>
                <a:latin typeface="Book Antiqua" panose="02040602050305030304" pitchFamily="18" charset="0"/>
                <a:cs typeface="Sanskrit Text" panose="02020503050405020304" pitchFamily="18" charset="0"/>
              </a:rPr>
              <a:t>Tiara</a:t>
            </a:r>
          </a:p>
        </p:txBody>
      </p:sp>
      <p:sp>
        <p:nvSpPr>
          <p:cNvPr id="15" name="Content Placeholder 3">
            <a:extLst>
              <a:ext uri="{FF2B5EF4-FFF2-40B4-BE49-F238E27FC236}">
                <a16:creationId xmlns:a16="http://schemas.microsoft.com/office/drawing/2014/main" id="{F8972533-58DB-98B0-FDAA-936A4F6F014F}"/>
              </a:ext>
            </a:extLst>
          </p:cNvPr>
          <p:cNvSpPr>
            <a:spLocks noGrp="1"/>
          </p:cNvSpPr>
          <p:nvPr>
            <p:ph idx="1"/>
          </p:nvPr>
        </p:nvSpPr>
        <p:spPr>
          <a:xfrm>
            <a:off x="838201" y="1889420"/>
            <a:ext cx="10590778" cy="4658136"/>
          </a:xfrm>
        </p:spPr>
        <p:txBody>
          <a:bodyPr>
            <a:normAutofit lnSpcReduction="10000"/>
          </a:bodyPr>
          <a:lstStyle/>
          <a:p>
            <a:pPr marL="0" indent="0">
              <a:buNone/>
            </a:pPr>
            <a:r>
              <a:rPr lang="en-US" i="1" dirty="0">
                <a:solidFill>
                  <a:schemeClr val="bg1"/>
                </a:solidFill>
                <a:latin typeface="Book Antiqua" panose="02040602050305030304" pitchFamily="18" charset="0"/>
              </a:rPr>
              <a:t>Tiara Condominium </a:t>
            </a:r>
            <a:r>
              <a:rPr lang="en-US" i="1" dirty="0" err="1">
                <a:solidFill>
                  <a:schemeClr val="bg1"/>
                </a:solidFill>
                <a:latin typeface="Book Antiqua" panose="02040602050305030304" pitchFamily="18" charset="0"/>
              </a:rPr>
              <a:t>Ass’n</a:t>
            </a:r>
            <a:r>
              <a:rPr lang="en-US" i="1" dirty="0">
                <a:solidFill>
                  <a:schemeClr val="bg1"/>
                </a:solidFill>
                <a:latin typeface="Book Antiqua" panose="02040602050305030304" pitchFamily="18" charset="0"/>
              </a:rPr>
              <a:t>, Inc. v. Marsh &amp; McLennan Cos. </a:t>
            </a:r>
            <a:r>
              <a:rPr lang="en-US" dirty="0">
                <a:solidFill>
                  <a:schemeClr val="bg1"/>
                </a:solidFill>
                <a:latin typeface="Book Antiqua" panose="02040602050305030304" pitchFamily="18" charset="0"/>
              </a:rPr>
              <a:t>(Fla. 2013)</a:t>
            </a:r>
          </a:p>
          <a:p>
            <a:r>
              <a:rPr lang="en-US" dirty="0">
                <a:solidFill>
                  <a:schemeClr val="bg1"/>
                </a:solidFill>
                <a:latin typeface="Book Antiqua" panose="02040602050305030304" pitchFamily="18" charset="0"/>
              </a:rPr>
              <a:t>Certified question from the 11th Circuit, restated as: “Does the economic loss rule bar an insured’s suit against an insurance broker where the parties are in contractual privity with one another and the damages sought are solely for economic losses?”</a:t>
            </a:r>
          </a:p>
          <a:p>
            <a:r>
              <a:rPr lang="en-US" dirty="0">
                <a:solidFill>
                  <a:schemeClr val="bg1"/>
                </a:solidFill>
                <a:latin typeface="Book Antiqua" panose="02040602050305030304" pitchFamily="18" charset="0"/>
              </a:rPr>
              <a:t>Answer: </a:t>
            </a:r>
            <a:r>
              <a:rPr lang="en-US" b="1" dirty="0">
                <a:solidFill>
                  <a:schemeClr val="bg1"/>
                </a:solidFill>
                <a:latin typeface="Book Antiqua" panose="02040602050305030304" pitchFamily="18" charset="0"/>
              </a:rPr>
              <a:t>No</a:t>
            </a:r>
            <a:r>
              <a:rPr lang="en-US" dirty="0">
                <a:solidFill>
                  <a:schemeClr val="bg1"/>
                </a:solidFill>
                <a:latin typeface="Book Antiqua" panose="02040602050305030304" pitchFamily="18" charset="0"/>
              </a:rPr>
              <a:t>. Eliminated Contract ELR. Now, the economic loss rule </a:t>
            </a:r>
            <a:r>
              <a:rPr lang="en-US" u="sng" dirty="0">
                <a:solidFill>
                  <a:schemeClr val="bg1"/>
                </a:solidFill>
                <a:latin typeface="Book Antiqua" panose="02040602050305030304" pitchFamily="18" charset="0"/>
              </a:rPr>
              <a:t>only</a:t>
            </a:r>
            <a:r>
              <a:rPr lang="en-US" dirty="0">
                <a:solidFill>
                  <a:schemeClr val="bg1"/>
                </a:solidFill>
                <a:latin typeface="Book Antiqua" panose="02040602050305030304" pitchFamily="18" charset="0"/>
              </a:rPr>
              <a:t> applies to </a:t>
            </a:r>
            <a:r>
              <a:rPr lang="en-US" u="sng" dirty="0">
                <a:solidFill>
                  <a:schemeClr val="bg1"/>
                </a:solidFill>
                <a:latin typeface="Book Antiqua" panose="02040602050305030304" pitchFamily="18" charset="0"/>
              </a:rPr>
              <a:t>product liability cases</a:t>
            </a:r>
            <a:r>
              <a:rPr lang="en-US" dirty="0">
                <a:solidFill>
                  <a:schemeClr val="bg1"/>
                </a:solidFill>
                <a:latin typeface="Book Antiqua" panose="02040602050305030304" pitchFamily="18" charset="0"/>
              </a:rPr>
              <a:t>, even for manufacturers and distributors.</a:t>
            </a:r>
          </a:p>
          <a:p>
            <a:r>
              <a:rPr lang="en-US" dirty="0">
                <a:solidFill>
                  <a:schemeClr val="bg1"/>
                </a:solidFill>
                <a:latin typeface="Book Antiqua" panose="02040602050305030304" pitchFamily="18" charset="0"/>
              </a:rPr>
              <a:t>Expressly receded from all prior rulings to the extent that they applied the ELR to cases other than for product liability.</a:t>
            </a:r>
          </a:p>
          <a:p>
            <a:pPr>
              <a:lnSpc>
                <a:spcPct val="110000"/>
              </a:lnSpc>
            </a:pPr>
            <a:endParaRPr lang="en-US" sz="3600" dirty="0">
              <a:solidFill>
                <a:schemeClr val="bg1"/>
              </a:solidFill>
              <a:latin typeface="Book Antiqua" panose="02040602050305030304" pitchFamily="18" charset="0"/>
              <a:cs typeface="Sanskrit Text" panose="02020503050405020304" pitchFamily="18" charset="0"/>
            </a:endParaRPr>
          </a:p>
          <a:p>
            <a:pPr marL="457200" lvl="1" indent="0">
              <a:lnSpc>
                <a:spcPct val="110000"/>
              </a:lnSpc>
              <a:buNone/>
            </a:pPr>
            <a:endParaRPr lang="en-US" sz="3200" dirty="0">
              <a:solidFill>
                <a:schemeClr val="bg1"/>
              </a:solidFill>
              <a:latin typeface="Book Antiqua" panose="02040602050305030304" pitchFamily="18" charset="0"/>
              <a:cs typeface="Sanskrit Text" panose="02020503050405020304" pitchFamily="18" charset="0"/>
            </a:endParaRPr>
          </a:p>
          <a:p>
            <a:pPr marL="0" indent="0">
              <a:lnSpc>
                <a:spcPct val="110000"/>
              </a:lnSpc>
              <a:buNone/>
            </a:pPr>
            <a:endParaRPr lang="en-US" sz="3000" dirty="0">
              <a:latin typeface="Palatino" panose="02040602050305020304" pitchFamily="18" charset="0"/>
            </a:endParaRPr>
          </a:p>
          <a:p>
            <a:pPr marL="0" indent="0">
              <a:lnSpc>
                <a:spcPct val="110000"/>
              </a:lnSpc>
              <a:buNone/>
            </a:pPr>
            <a:endParaRPr lang="en-US" sz="1500" dirty="0"/>
          </a:p>
          <a:p>
            <a:pPr>
              <a:lnSpc>
                <a:spcPct val="110000"/>
              </a:lnSpc>
            </a:pPr>
            <a:endParaRPr lang="en-US" sz="1500" dirty="0"/>
          </a:p>
        </p:txBody>
      </p:sp>
    </p:spTree>
    <p:extLst>
      <p:ext uri="{BB962C8B-B14F-4D97-AF65-F5344CB8AC3E}">
        <p14:creationId xmlns:p14="http://schemas.microsoft.com/office/powerpoint/2010/main" val="419334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Tiara </a:t>
            </a:r>
            <a:r>
              <a:rPr lang="en-US" sz="4000" dirty="0">
                <a:solidFill>
                  <a:schemeClr val="bg1"/>
                </a:solidFill>
                <a:latin typeface="Book Antiqua" panose="02040602050305030304" pitchFamily="18" charset="0"/>
                <a:cs typeface="Sanskrit Text" panose="02020503050405020304" pitchFamily="18" charset="0"/>
              </a:rPr>
              <a:t>and the Two Different </a:t>
            </a:r>
            <a:r>
              <a:rPr lang="en-US" sz="4000" dirty="0" err="1">
                <a:solidFill>
                  <a:schemeClr val="bg1"/>
                </a:solidFill>
                <a:latin typeface="Book Antiqua" panose="02040602050305030304" pitchFamily="18" charset="0"/>
                <a:cs typeface="Sanskrit Text" panose="02020503050405020304" pitchFamily="18" charset="0"/>
              </a:rPr>
              <a:t>ELRs</a:t>
            </a:r>
            <a:endParaRPr lang="en-US" sz="4000" dirty="0">
              <a:solidFill>
                <a:schemeClr val="bg1"/>
              </a:solidFill>
              <a:latin typeface="Book Antiqua" panose="02040602050305030304" pitchFamily="18" charset="0"/>
              <a:cs typeface="Sanskrit Text" panose="02020503050405020304" pitchFamily="18" charset="0"/>
            </a:endParaRP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536248" y="1742737"/>
            <a:ext cx="11028223" cy="4663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i="1" dirty="0">
                <a:solidFill>
                  <a:schemeClr val="bg1"/>
                </a:solidFill>
                <a:latin typeface="Book Antiqua" panose="02040602050305030304" pitchFamily="18" charset="0"/>
                <a:cs typeface="Sanskrit Text" panose="02020503050405020304" pitchFamily="18" charset="0"/>
              </a:rPr>
              <a:t>Tiara </a:t>
            </a:r>
            <a:r>
              <a:rPr lang="en-US" dirty="0">
                <a:solidFill>
                  <a:schemeClr val="bg1"/>
                </a:solidFill>
                <a:latin typeface="Book Antiqua" panose="02040602050305030304" pitchFamily="18" charset="0"/>
                <a:cs typeface="Sanskrit Text" panose="02020503050405020304" pitchFamily="18" charset="0"/>
              </a:rPr>
              <a:t>eliminated Contractual Privity ELR, but “the independent tort doctrine” remains.</a:t>
            </a:r>
          </a:p>
          <a:p>
            <a:pPr>
              <a:lnSpc>
                <a:spcPct val="100000"/>
              </a:lnSpc>
            </a:pPr>
            <a:r>
              <a:rPr lang="en-US" dirty="0">
                <a:solidFill>
                  <a:schemeClr val="bg1"/>
                </a:solidFill>
                <a:latin typeface="Book Antiqua" panose="02040602050305030304" pitchFamily="18" charset="0"/>
                <a:cs typeface="Sanskrit Text" panose="02020503050405020304" pitchFamily="18" charset="0"/>
              </a:rPr>
              <a:t>Justice Pariente’s concurrence in </a:t>
            </a:r>
            <a:r>
              <a:rPr lang="en-US" i="1" dirty="0">
                <a:solidFill>
                  <a:schemeClr val="bg1"/>
                </a:solidFill>
                <a:latin typeface="Book Antiqua" panose="02040602050305030304" pitchFamily="18" charset="0"/>
                <a:cs typeface="Sanskrit Text" panose="02020503050405020304" pitchFamily="18" charset="0"/>
              </a:rPr>
              <a:t>Tiara </a:t>
            </a:r>
            <a:r>
              <a:rPr lang="en-US" dirty="0">
                <a:solidFill>
                  <a:schemeClr val="bg1"/>
                </a:solidFill>
                <a:latin typeface="Book Antiqua" panose="02040602050305030304" pitchFamily="18" charset="0"/>
                <a:cs typeface="Sanskrit Text" panose="02020503050405020304" pitchFamily="18" charset="0"/>
              </a:rPr>
              <a:t>confirms that the independent tort doctrine still continues. </a:t>
            </a:r>
          </a:p>
          <a:p>
            <a:pPr lvl="1">
              <a:lnSpc>
                <a:spcPct val="10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“in order to bring a valid tort claim, a party still must demonstrate that all of the required elements for the cause of action are satisfied, including that the tort is independent of any breach of contract claim.”</a:t>
            </a:r>
          </a:p>
          <a:p>
            <a:pPr>
              <a:lnSpc>
                <a:spcPct val="100000"/>
              </a:lnSpc>
            </a:pPr>
            <a:r>
              <a:rPr lang="en-US" dirty="0">
                <a:solidFill>
                  <a:schemeClr val="bg1"/>
                </a:solidFill>
                <a:latin typeface="Book Antiqua" panose="02040602050305030304" pitchFamily="18" charset="0"/>
                <a:cs typeface="Sanskrit Text" panose="02020503050405020304" pitchFamily="18" charset="0"/>
              </a:rPr>
              <a:t>Courts continue to apply the independent tort doctrine as a bar to tort claims that are not independent of contract. </a:t>
            </a:r>
          </a:p>
        </p:txBody>
      </p:sp>
    </p:spTree>
    <p:extLst>
      <p:ext uri="{BB962C8B-B14F-4D97-AF65-F5344CB8AC3E}">
        <p14:creationId xmlns:p14="http://schemas.microsoft.com/office/powerpoint/2010/main" val="274061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39F3B-D70B-A2B9-8B40-B878FB182025}"/>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ADCD3FD-75E1-23DB-C6E5-C7909D733684}"/>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AD8742AF-E31F-F93E-A564-A26209DE5C52}"/>
              </a:ext>
            </a:extLst>
          </p:cNvPr>
          <p:cNvSpPr>
            <a:spLocks noGrp="1"/>
          </p:cNvSpPr>
          <p:nvPr>
            <p:ph type="title"/>
          </p:nvPr>
        </p:nvSpPr>
        <p:spPr>
          <a:xfrm>
            <a:off x="838200" y="526223"/>
            <a:ext cx="10515600" cy="1049235"/>
          </a:xfrm>
        </p:spPr>
        <p:txBody>
          <a:bodyPr>
            <a:normAutofit fontScale="90000"/>
          </a:bodyPr>
          <a:lstStyle/>
          <a:p>
            <a:pPr algn="ctr"/>
            <a:r>
              <a:rPr lang="en-US" sz="4000" dirty="0">
                <a:solidFill>
                  <a:schemeClr val="bg1"/>
                </a:solidFill>
                <a:latin typeface="Book Antiqua" panose="02040602050305030304" pitchFamily="18" charset="0"/>
                <a:cs typeface="Sanskrit Text" panose="02020503050405020304" pitchFamily="18" charset="0"/>
              </a:rPr>
              <a:t>Distinguishing the Economic Loss Rule from the Independent Tort Doctrine</a:t>
            </a:r>
          </a:p>
        </p:txBody>
      </p:sp>
      <p:sp>
        <p:nvSpPr>
          <p:cNvPr id="15" name="Content Placeholder 3">
            <a:extLst>
              <a:ext uri="{FF2B5EF4-FFF2-40B4-BE49-F238E27FC236}">
                <a16:creationId xmlns:a16="http://schemas.microsoft.com/office/drawing/2014/main" id="{8ABC7D1C-91FB-463B-8065-50B2F6A2C0CD}"/>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16091783-5FFA-0235-3AAC-30C43A9A193A}"/>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000" dirty="0">
                <a:solidFill>
                  <a:schemeClr val="bg1"/>
                </a:solidFill>
                <a:latin typeface="Book Antiqua" panose="02040602050305030304" pitchFamily="18" charset="0"/>
                <a:cs typeface="Sanskrit Text" panose="02020503050405020304" pitchFamily="18" charset="0"/>
              </a:rPr>
              <a:t>Product Liability Economic Loss Rule:</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graphicFrame>
        <p:nvGraphicFramePr>
          <p:cNvPr id="4" name="Table 3">
            <a:extLst>
              <a:ext uri="{FF2B5EF4-FFF2-40B4-BE49-F238E27FC236}">
                <a16:creationId xmlns:a16="http://schemas.microsoft.com/office/drawing/2014/main" id="{A8140BB4-2CB2-5524-7E43-424599720FAD}"/>
              </a:ext>
            </a:extLst>
          </p:cNvPr>
          <p:cNvGraphicFramePr>
            <a:graphicFrameLocks noGrp="1"/>
          </p:cNvGraphicFramePr>
          <p:nvPr>
            <p:extLst>
              <p:ext uri="{D42A27DB-BD31-4B8C-83A1-F6EECF244321}">
                <p14:modId xmlns:p14="http://schemas.microsoft.com/office/powerpoint/2010/main" val="1709124849"/>
              </p:ext>
            </p:extLst>
          </p:nvPr>
        </p:nvGraphicFramePr>
        <p:xfrm>
          <a:off x="964167" y="1902039"/>
          <a:ext cx="10031846" cy="4063801"/>
        </p:xfrm>
        <a:graphic>
          <a:graphicData uri="http://schemas.openxmlformats.org/drawingml/2006/table">
            <a:tbl>
              <a:tblPr firstRow="1" bandRow="1">
                <a:tableStyleId>{5C22544A-7EE6-4342-B048-85BDC9FD1C3A}</a:tableStyleId>
              </a:tblPr>
              <a:tblGrid>
                <a:gridCol w="2108201">
                  <a:extLst>
                    <a:ext uri="{9D8B030D-6E8A-4147-A177-3AD203B41FA5}">
                      <a16:colId xmlns:a16="http://schemas.microsoft.com/office/drawing/2014/main" val="2577898144"/>
                    </a:ext>
                  </a:extLst>
                </a:gridCol>
                <a:gridCol w="3560618">
                  <a:extLst>
                    <a:ext uri="{9D8B030D-6E8A-4147-A177-3AD203B41FA5}">
                      <a16:colId xmlns:a16="http://schemas.microsoft.com/office/drawing/2014/main" val="1657073368"/>
                    </a:ext>
                  </a:extLst>
                </a:gridCol>
                <a:gridCol w="4363027">
                  <a:extLst>
                    <a:ext uri="{9D8B030D-6E8A-4147-A177-3AD203B41FA5}">
                      <a16:colId xmlns:a16="http://schemas.microsoft.com/office/drawing/2014/main" val="3826768337"/>
                    </a:ext>
                  </a:extLst>
                </a:gridCol>
              </a:tblGrid>
              <a:tr h="715403">
                <a:tc>
                  <a:txBody>
                    <a:bodyPr/>
                    <a:lstStyle/>
                    <a:p>
                      <a:endParaRPr lang="en-US" sz="2800" dirty="0">
                        <a:latin typeface="Book Antiqua" panose="02040602050305030304" pitchFamily="18" charset="0"/>
                      </a:endParaRPr>
                    </a:p>
                  </a:txBody>
                  <a:tcPr/>
                </a:tc>
                <a:tc>
                  <a:txBody>
                    <a:bodyPr/>
                    <a:lstStyle/>
                    <a:p>
                      <a:pPr algn="ctr"/>
                      <a:r>
                        <a:rPr lang="en-US" sz="2800" dirty="0">
                          <a:latin typeface="Book Antiqua" panose="02040602050305030304" pitchFamily="18" charset="0"/>
                        </a:rPr>
                        <a:t>Economic Loss Rule</a:t>
                      </a:r>
                    </a:p>
                  </a:txBody>
                  <a:tcPr/>
                </a:tc>
                <a:tc>
                  <a:txBody>
                    <a:bodyPr/>
                    <a:lstStyle/>
                    <a:p>
                      <a:pPr algn="ctr"/>
                      <a:r>
                        <a:rPr lang="en-US" sz="2800" dirty="0">
                          <a:latin typeface="Book Antiqua" panose="02040602050305030304" pitchFamily="18" charset="0"/>
                        </a:rPr>
                        <a:t>Independent Tort Doctrine</a:t>
                      </a:r>
                    </a:p>
                  </a:txBody>
                  <a:tcPr/>
                </a:tc>
                <a:extLst>
                  <a:ext uri="{0D108BD9-81ED-4DB2-BD59-A6C34878D82A}">
                    <a16:rowId xmlns:a16="http://schemas.microsoft.com/office/drawing/2014/main" val="411153817"/>
                  </a:ext>
                </a:extLst>
              </a:tr>
              <a:tr h="1747321">
                <a:tc>
                  <a:txBody>
                    <a:bodyPr/>
                    <a:lstStyle/>
                    <a:p>
                      <a:r>
                        <a:rPr lang="en-US" sz="2800" dirty="0">
                          <a:latin typeface="Book Antiqua" panose="02040602050305030304" pitchFamily="18" charset="0"/>
                        </a:rPr>
                        <a:t>What it bars:</a:t>
                      </a:r>
                    </a:p>
                  </a:txBody>
                  <a:tcPr/>
                </a:tc>
                <a:tc>
                  <a:txBody>
                    <a:bodyPr/>
                    <a:lstStyle/>
                    <a:p>
                      <a:r>
                        <a:rPr lang="en-US" sz="2800" dirty="0">
                          <a:latin typeface="Book Antiqua" panose="02040602050305030304" pitchFamily="18" charset="0"/>
                        </a:rPr>
                        <a:t>Certain tort claims seeking only economic losses</a:t>
                      </a:r>
                    </a:p>
                  </a:txBody>
                  <a:tcPr/>
                </a:tc>
                <a:tc>
                  <a:txBody>
                    <a:bodyPr/>
                    <a:lstStyle/>
                    <a:p>
                      <a:r>
                        <a:rPr lang="en-US" sz="2800" dirty="0">
                          <a:latin typeface="Book Antiqua" panose="02040602050305030304" pitchFamily="18" charset="0"/>
                        </a:rPr>
                        <a:t>Tort claims founded on nothing more than a breach of contract</a:t>
                      </a:r>
                    </a:p>
                  </a:txBody>
                  <a:tcPr/>
                </a:tc>
                <a:extLst>
                  <a:ext uri="{0D108BD9-81ED-4DB2-BD59-A6C34878D82A}">
                    <a16:rowId xmlns:a16="http://schemas.microsoft.com/office/drawing/2014/main" val="234848315"/>
                  </a:ext>
                </a:extLst>
              </a:tr>
              <a:tr h="1311641">
                <a:tc>
                  <a:txBody>
                    <a:bodyPr/>
                    <a:lstStyle/>
                    <a:p>
                      <a:r>
                        <a:rPr lang="en-US" sz="2800" dirty="0">
                          <a:latin typeface="Book Antiqua" panose="02040602050305030304" pitchFamily="18" charset="0"/>
                        </a:rPr>
                        <a:t>Key concern:</a:t>
                      </a:r>
                    </a:p>
                  </a:txBody>
                  <a:tcPr/>
                </a:tc>
                <a:tc>
                  <a:txBody>
                    <a:bodyPr/>
                    <a:lstStyle/>
                    <a:p>
                      <a:r>
                        <a:rPr lang="en-US" sz="2800" dirty="0">
                          <a:latin typeface="Book Antiqua" panose="02040602050305030304" pitchFamily="18" charset="0"/>
                        </a:rPr>
                        <a:t>Limitless liability to the public without privity</a:t>
                      </a:r>
                    </a:p>
                  </a:txBody>
                  <a:tcPr/>
                </a:tc>
                <a:tc>
                  <a:txBody>
                    <a:bodyPr/>
                    <a:lstStyle/>
                    <a:p>
                      <a:r>
                        <a:rPr lang="en-US" sz="2800" dirty="0">
                          <a:latin typeface="Book Antiqua" panose="02040602050305030304" pitchFamily="18" charset="0"/>
                        </a:rPr>
                        <a:t>Repackaging a contract claim as a tort</a:t>
                      </a:r>
                    </a:p>
                  </a:txBody>
                  <a:tcPr/>
                </a:tc>
                <a:extLst>
                  <a:ext uri="{0D108BD9-81ED-4DB2-BD59-A6C34878D82A}">
                    <a16:rowId xmlns:a16="http://schemas.microsoft.com/office/drawing/2014/main" val="780285789"/>
                  </a:ext>
                </a:extLst>
              </a:tr>
            </a:tbl>
          </a:graphicData>
        </a:graphic>
      </p:graphicFrame>
    </p:spTree>
    <p:extLst>
      <p:ext uri="{BB962C8B-B14F-4D97-AF65-F5344CB8AC3E}">
        <p14:creationId xmlns:p14="http://schemas.microsoft.com/office/powerpoint/2010/main" val="386147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Construction Specific Application: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3170712"/>
            <a:ext cx="10590778" cy="2902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5400" b="1" dirty="0">
                <a:solidFill>
                  <a:schemeClr val="bg1"/>
                </a:solidFill>
                <a:latin typeface="Book Antiqua" panose="02040602050305030304" pitchFamily="18" charset="0"/>
                <a:cs typeface="Sanskrit Text" panose="02020503050405020304" pitchFamily="18" charset="0"/>
              </a:rPr>
              <a:t>Is a Building a Product?</a:t>
            </a:r>
            <a:endParaRPr lang="en-US" sz="5400"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54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984512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2C764-121F-4212-DACD-D423EC035BD0}"/>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C92495E-665B-E903-A537-DA827A2D0D6F}"/>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B28991F2-0B05-9114-364C-426CCBABDD74}"/>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A Building Is A Product</a:t>
            </a:r>
          </a:p>
        </p:txBody>
      </p:sp>
      <p:sp>
        <p:nvSpPr>
          <p:cNvPr id="15" name="Content Placeholder 3">
            <a:extLst>
              <a:ext uri="{FF2B5EF4-FFF2-40B4-BE49-F238E27FC236}">
                <a16:creationId xmlns:a16="http://schemas.microsoft.com/office/drawing/2014/main" id="{9BF0EC2A-5A92-03FF-6F84-9EB1018F194C}"/>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03CB1869-898F-6BB7-7BD6-D2F14DDC2F4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000" i="1" dirty="0">
                <a:solidFill>
                  <a:schemeClr val="bg1"/>
                </a:solidFill>
                <a:latin typeface="Book Antiqua" panose="02040602050305030304" pitchFamily="18" charset="0"/>
                <a:cs typeface="Sanskrit Text" panose="02020503050405020304" pitchFamily="18" charset="0"/>
              </a:rPr>
              <a:t>Casa Clara Condo. Assn., Inc. v. Charley </a:t>
            </a:r>
            <a:r>
              <a:rPr lang="en-US" sz="3000" i="1" dirty="0" err="1">
                <a:solidFill>
                  <a:schemeClr val="bg1"/>
                </a:solidFill>
                <a:latin typeface="Book Antiqua" panose="02040602050305030304" pitchFamily="18" charset="0"/>
                <a:cs typeface="Sanskrit Text" panose="02020503050405020304" pitchFamily="18" charset="0"/>
              </a:rPr>
              <a:t>Toppino</a:t>
            </a:r>
            <a:r>
              <a:rPr lang="en-US" sz="3000" i="1" dirty="0">
                <a:solidFill>
                  <a:schemeClr val="bg1"/>
                </a:solidFill>
                <a:latin typeface="Book Antiqua" panose="02040602050305030304" pitchFamily="18" charset="0"/>
                <a:cs typeface="Sanskrit Text" panose="02020503050405020304" pitchFamily="18" charset="0"/>
              </a:rPr>
              <a:t> and Sons, Inc.</a:t>
            </a:r>
            <a:r>
              <a:rPr lang="en-US" sz="3000" dirty="0">
                <a:solidFill>
                  <a:schemeClr val="bg1"/>
                </a:solidFill>
                <a:latin typeface="Book Antiqua" panose="02040602050305030304" pitchFamily="18" charset="0"/>
                <a:cs typeface="Sanskrit Text" panose="02020503050405020304" pitchFamily="18" charset="0"/>
              </a:rPr>
              <a:t>, 620 So. 2d 1244 (Fla. 1993).  </a:t>
            </a:r>
          </a:p>
          <a:p>
            <a:pPr>
              <a:lnSpc>
                <a:spcPct val="110000"/>
              </a:lnSpc>
            </a:pPr>
            <a:r>
              <a:rPr lang="en-US" sz="3000" dirty="0" err="1">
                <a:solidFill>
                  <a:schemeClr val="bg1"/>
                </a:solidFill>
                <a:latin typeface="Book Antiqua" panose="02040602050305030304" pitchFamily="18" charset="0"/>
                <a:cs typeface="Sanskrit Text" panose="02020503050405020304" pitchFamily="18" charset="0"/>
              </a:rPr>
              <a:t>Toppino</a:t>
            </a:r>
            <a:r>
              <a:rPr lang="en-US" sz="3000" dirty="0">
                <a:solidFill>
                  <a:schemeClr val="bg1"/>
                </a:solidFill>
                <a:latin typeface="Book Antiqua" panose="02040602050305030304" pitchFamily="18" charset="0"/>
                <a:cs typeface="Sanskrit Text" panose="02020503050405020304" pitchFamily="18" charset="0"/>
              </a:rPr>
              <a:t> = concrete supplier</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Concrete contained high salt content.</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Chunks of concrete breaking off.</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No injuries to persons.</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1771517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A Building Is A Product</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i="1" dirty="0">
                <a:solidFill>
                  <a:schemeClr val="bg1"/>
                </a:solidFill>
                <a:latin typeface="Book Antiqua" panose="02040602050305030304" pitchFamily="18" charset="0"/>
                <a:cs typeface="Sanskrit Text" panose="02020503050405020304" pitchFamily="18" charset="0"/>
              </a:rPr>
              <a:t>Casa Clara Condo. Assn., Inc. v. Charley </a:t>
            </a:r>
            <a:r>
              <a:rPr lang="en-US" i="1" dirty="0" err="1">
                <a:solidFill>
                  <a:schemeClr val="bg1"/>
                </a:solidFill>
                <a:latin typeface="Book Antiqua" panose="02040602050305030304" pitchFamily="18" charset="0"/>
                <a:cs typeface="Sanskrit Text" panose="02020503050405020304" pitchFamily="18" charset="0"/>
              </a:rPr>
              <a:t>Toppino</a:t>
            </a:r>
            <a:r>
              <a:rPr lang="en-US" i="1" dirty="0">
                <a:solidFill>
                  <a:schemeClr val="bg1"/>
                </a:solidFill>
                <a:latin typeface="Book Antiqua" panose="02040602050305030304" pitchFamily="18" charset="0"/>
                <a:cs typeface="Sanskrit Text" panose="02020503050405020304" pitchFamily="18" charset="0"/>
              </a:rPr>
              <a:t> and Sons, Inc.</a:t>
            </a:r>
            <a:r>
              <a:rPr lang="en-US" dirty="0">
                <a:solidFill>
                  <a:schemeClr val="bg1"/>
                </a:solidFill>
                <a:latin typeface="Book Antiqua" panose="02040602050305030304" pitchFamily="18" charset="0"/>
                <a:cs typeface="Sanskrit Text" panose="02020503050405020304" pitchFamily="18" charset="0"/>
              </a:rPr>
              <a:t>, 620 So. 2d 1244 (Fla. 1993).  </a:t>
            </a:r>
          </a:p>
          <a:p>
            <a:pPr>
              <a:lnSpc>
                <a:spcPct val="110000"/>
              </a:lnSpc>
            </a:pPr>
            <a:r>
              <a:rPr lang="en-US" dirty="0">
                <a:solidFill>
                  <a:schemeClr val="bg1"/>
                </a:solidFill>
                <a:latin typeface="Book Antiqua" panose="02040602050305030304" pitchFamily="18" charset="0"/>
                <a:cs typeface="Sanskrit Text" panose="02020503050405020304" pitchFamily="18" charset="0"/>
              </a:rPr>
              <a:t>Claims against </a:t>
            </a:r>
            <a:r>
              <a:rPr lang="en-US" dirty="0" err="1">
                <a:solidFill>
                  <a:schemeClr val="bg1"/>
                </a:solidFill>
                <a:latin typeface="Book Antiqua" panose="02040602050305030304" pitchFamily="18" charset="0"/>
                <a:cs typeface="Sanskrit Text" panose="02020503050405020304" pitchFamily="18" charset="0"/>
              </a:rPr>
              <a:t>Toppino</a:t>
            </a:r>
            <a:r>
              <a:rPr lang="en-US" dirty="0">
                <a:solidFill>
                  <a:schemeClr val="bg1"/>
                </a:solidFill>
                <a:latin typeface="Book Antiqua" panose="02040602050305030304" pitchFamily="18" charset="0"/>
                <a:cs typeface="Sanskrit Text" panose="02020503050405020304" pitchFamily="18" charset="0"/>
              </a:rPr>
              <a:t>: </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Breach of common law implied warranty</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Product liability</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Negligence</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Violation of building code</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37393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A Building is a Product</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i="1" dirty="0">
                <a:solidFill>
                  <a:schemeClr val="bg1"/>
                </a:solidFill>
                <a:latin typeface="Book Antiqua" panose="02040602050305030304" pitchFamily="18" charset="0"/>
                <a:cs typeface="Sanskrit Text" panose="02020503050405020304" pitchFamily="18" charset="0"/>
              </a:rPr>
              <a:t>Casa Clara Condo. Assn., Inc. v. Charley </a:t>
            </a:r>
            <a:r>
              <a:rPr lang="en-US" i="1" dirty="0" err="1">
                <a:solidFill>
                  <a:schemeClr val="bg1"/>
                </a:solidFill>
                <a:latin typeface="Book Antiqua" panose="02040602050305030304" pitchFamily="18" charset="0"/>
                <a:cs typeface="Sanskrit Text" panose="02020503050405020304" pitchFamily="18" charset="0"/>
              </a:rPr>
              <a:t>Toppino</a:t>
            </a:r>
            <a:r>
              <a:rPr lang="en-US" i="1" dirty="0">
                <a:solidFill>
                  <a:schemeClr val="bg1"/>
                </a:solidFill>
                <a:latin typeface="Book Antiqua" panose="02040602050305030304" pitchFamily="18" charset="0"/>
                <a:cs typeface="Sanskrit Text" panose="02020503050405020304" pitchFamily="18" charset="0"/>
              </a:rPr>
              <a:t> and Sons, Inc.</a:t>
            </a:r>
            <a:r>
              <a:rPr lang="en-US" dirty="0">
                <a:solidFill>
                  <a:schemeClr val="bg1"/>
                </a:solidFill>
                <a:latin typeface="Book Antiqua" panose="02040602050305030304" pitchFamily="18" charset="0"/>
                <a:cs typeface="Sanskrit Text" panose="02020503050405020304" pitchFamily="18" charset="0"/>
              </a:rPr>
              <a:t>, 620 So. 2d 1244 (Fla. 1993).  </a:t>
            </a:r>
          </a:p>
          <a:p>
            <a:pPr>
              <a:lnSpc>
                <a:spcPct val="110000"/>
              </a:lnSpc>
            </a:pPr>
            <a:r>
              <a:rPr lang="en-US" dirty="0">
                <a:solidFill>
                  <a:schemeClr val="bg1"/>
                </a:solidFill>
                <a:latin typeface="Book Antiqua" panose="02040602050305030304" pitchFamily="18" charset="0"/>
                <a:cs typeface="Sanskrit Text" panose="02020503050405020304" pitchFamily="18" charset="0"/>
              </a:rPr>
              <a:t>“Other Property”: </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Homeowners argued other building components = other property</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Court: other property = something other than the finished buildings</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96131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A Building is a Product</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000" i="1" dirty="0">
                <a:solidFill>
                  <a:schemeClr val="bg1"/>
                </a:solidFill>
                <a:latin typeface="Book Antiqua" panose="02040602050305030304" pitchFamily="18" charset="0"/>
                <a:cs typeface="Sanskrit Text" panose="02020503050405020304" pitchFamily="18" charset="0"/>
              </a:rPr>
              <a:t>Casa Clara Condo. Assn., Inc. v. Charley </a:t>
            </a:r>
            <a:r>
              <a:rPr lang="en-US" sz="3000" i="1" dirty="0" err="1">
                <a:solidFill>
                  <a:schemeClr val="bg1"/>
                </a:solidFill>
                <a:latin typeface="Book Antiqua" panose="02040602050305030304" pitchFamily="18" charset="0"/>
                <a:cs typeface="Sanskrit Text" panose="02020503050405020304" pitchFamily="18" charset="0"/>
              </a:rPr>
              <a:t>Toppino</a:t>
            </a:r>
            <a:r>
              <a:rPr lang="en-US" sz="3000" i="1" dirty="0">
                <a:solidFill>
                  <a:schemeClr val="bg1"/>
                </a:solidFill>
                <a:latin typeface="Book Antiqua" panose="02040602050305030304" pitchFamily="18" charset="0"/>
                <a:cs typeface="Sanskrit Text" panose="02020503050405020304" pitchFamily="18" charset="0"/>
              </a:rPr>
              <a:t> and Sons, Inc.</a:t>
            </a:r>
            <a:r>
              <a:rPr lang="en-US" sz="3000" dirty="0">
                <a:solidFill>
                  <a:schemeClr val="bg1"/>
                </a:solidFill>
                <a:latin typeface="Book Antiqua" panose="02040602050305030304" pitchFamily="18" charset="0"/>
                <a:cs typeface="Sanskrit Text" panose="02020503050405020304" pitchFamily="18" charset="0"/>
              </a:rPr>
              <a:t>, 620 So. 2d 1244 (Fla. 1993).  </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Holding: Economic Loss Rule applies to purchase of houses</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Reasoning: Homeowners bought finished products (dwellings).  “The concrete became an integral part of the finished product and, thus, did not injure “other” property.  </a:t>
            </a:r>
            <a:r>
              <a:rPr lang="en-US" sz="3000" i="1" dirty="0">
                <a:solidFill>
                  <a:schemeClr val="bg1"/>
                </a:solidFill>
                <a:latin typeface="Book Antiqua" panose="02040602050305030304" pitchFamily="18" charset="0"/>
                <a:cs typeface="Sanskrit Text" panose="02020503050405020304" pitchFamily="18" charset="0"/>
              </a:rPr>
              <a:t>Casa Clara</a:t>
            </a:r>
            <a:r>
              <a:rPr lang="en-US" sz="3000" dirty="0">
                <a:solidFill>
                  <a:schemeClr val="bg1"/>
                </a:solidFill>
                <a:latin typeface="Book Antiqua" panose="02040602050305030304" pitchFamily="18" charset="0"/>
                <a:cs typeface="Sanskrit Text" panose="02020503050405020304" pitchFamily="18" charset="0"/>
              </a:rPr>
              <a:t>, 602 So. 2d at 1247.</a:t>
            </a:r>
            <a:endParaRPr lang="en-US" sz="2600"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50007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latin typeface="Book Antiqua" panose="02040602050305030304" pitchFamily="18" charset="0"/>
                <a:cs typeface="Sanskrit Text" panose="02020503050405020304" pitchFamily="18" charset="0"/>
              </a:rPr>
              <a:t>Overview</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68024" y="1910017"/>
            <a:ext cx="10761132" cy="450573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10000"/>
              </a:lnSpc>
              <a:buFont typeface="+mj-lt"/>
              <a:buAutoNum type="arabicPeriod"/>
            </a:pPr>
            <a:r>
              <a:rPr lang="en-US" sz="3300" dirty="0">
                <a:latin typeface="Book Antiqua" panose="02040602050305030304" pitchFamily="18" charset="0"/>
              </a:rPr>
              <a:t>What is the Economic Loss Rule and “Economic Loss”?</a:t>
            </a:r>
          </a:p>
          <a:p>
            <a:pPr marL="514350" indent="-514350">
              <a:lnSpc>
                <a:spcPct val="110000"/>
              </a:lnSpc>
              <a:buFont typeface="+mj-lt"/>
              <a:buAutoNum type="arabicPeriod"/>
            </a:pPr>
            <a:r>
              <a:rPr lang="en-US" sz="3300" dirty="0">
                <a:latin typeface="Book Antiqua" panose="02040602050305030304" pitchFamily="18" charset="0"/>
              </a:rPr>
              <a:t>Brief History of </a:t>
            </a:r>
            <a:r>
              <a:rPr lang="en-US" sz="3300" dirty="0" err="1">
                <a:latin typeface="Book Antiqua" panose="02040602050305030304" pitchFamily="18" charset="0"/>
              </a:rPr>
              <a:t>ELR</a:t>
            </a:r>
            <a:r>
              <a:rPr lang="en-US" sz="3300" dirty="0">
                <a:latin typeface="Book Antiqua" panose="02040602050305030304" pitchFamily="18" charset="0"/>
              </a:rPr>
              <a:t>: Original Purpose, Expansion, Contraction</a:t>
            </a:r>
          </a:p>
          <a:p>
            <a:pPr marL="514350" indent="-514350">
              <a:lnSpc>
                <a:spcPct val="110000"/>
              </a:lnSpc>
              <a:buFont typeface="+mj-lt"/>
              <a:buAutoNum type="arabicPeriod"/>
            </a:pPr>
            <a:r>
              <a:rPr lang="en-US" sz="3300" dirty="0">
                <a:latin typeface="Book Antiqua" panose="02040602050305030304" pitchFamily="18" charset="0"/>
              </a:rPr>
              <a:t>Impact of </a:t>
            </a:r>
            <a:r>
              <a:rPr lang="en-US" sz="3300" i="1" dirty="0">
                <a:latin typeface="Book Antiqua" panose="02040602050305030304" pitchFamily="18" charset="0"/>
              </a:rPr>
              <a:t>Tiara</a:t>
            </a:r>
          </a:p>
          <a:p>
            <a:pPr marL="514350" indent="-514350">
              <a:lnSpc>
                <a:spcPct val="110000"/>
              </a:lnSpc>
              <a:buFont typeface="+mj-lt"/>
              <a:buAutoNum type="arabicPeriod"/>
            </a:pPr>
            <a:r>
              <a:rPr lang="en-US" sz="3300" dirty="0">
                <a:latin typeface="Book Antiqua" panose="02040602050305030304" pitchFamily="18" charset="0"/>
              </a:rPr>
              <a:t>A Building is a Product</a:t>
            </a:r>
          </a:p>
          <a:p>
            <a:pPr marL="514350" indent="-514350">
              <a:lnSpc>
                <a:spcPct val="110000"/>
              </a:lnSpc>
              <a:buFont typeface="+mj-lt"/>
              <a:buAutoNum type="arabicPeriod"/>
            </a:pPr>
            <a:r>
              <a:rPr lang="en-US" sz="3300" i="1" dirty="0">
                <a:latin typeface="Book Antiqua" panose="02040602050305030304" pitchFamily="18" charset="0"/>
              </a:rPr>
              <a:t>Casa Clara </a:t>
            </a:r>
            <a:r>
              <a:rPr lang="en-US" sz="3300" dirty="0">
                <a:latin typeface="Book Antiqua" panose="02040602050305030304" pitchFamily="18" charset="0"/>
              </a:rPr>
              <a:t>(in dormancy)/</a:t>
            </a:r>
            <a:r>
              <a:rPr lang="en-US" sz="3300" i="1" dirty="0">
                <a:latin typeface="Book Antiqua" panose="02040602050305030304" pitchFamily="18" charset="0"/>
              </a:rPr>
              <a:t>2711 Hollywood</a:t>
            </a:r>
          </a:p>
          <a:p>
            <a:pPr marL="514350" indent="-514350">
              <a:lnSpc>
                <a:spcPct val="110000"/>
              </a:lnSpc>
              <a:buFont typeface="+mj-lt"/>
              <a:buAutoNum type="arabicPeriod"/>
            </a:pPr>
            <a:r>
              <a:rPr lang="en-US" sz="3300" dirty="0">
                <a:latin typeface="Book Antiqua" panose="02040602050305030304" pitchFamily="18" charset="0"/>
              </a:rPr>
              <a:t>ELR: </a:t>
            </a:r>
            <a:r>
              <a:rPr lang="en-US" sz="3300" i="1" dirty="0">
                <a:latin typeface="Book Antiqua" panose="02040602050305030304" pitchFamily="18" charset="0"/>
              </a:rPr>
              <a:t>Where is it now</a:t>
            </a:r>
            <a:r>
              <a:rPr lang="en-US" sz="3300" dirty="0">
                <a:latin typeface="Book Antiqua" panose="02040602050305030304" pitchFamily="18" charset="0"/>
              </a:rPr>
              <a:t>?</a:t>
            </a:r>
          </a:p>
          <a:p>
            <a:pPr marL="514350" indent="-514350">
              <a:lnSpc>
                <a:spcPct val="110000"/>
              </a:lnSpc>
              <a:buFont typeface="+mj-lt"/>
              <a:buAutoNum type="arabicPeriod"/>
            </a:pPr>
            <a:r>
              <a:rPr lang="en-US" sz="3300" dirty="0">
                <a:latin typeface="Book Antiqua" panose="02040602050305030304" pitchFamily="18" charset="0"/>
              </a:rPr>
              <a:t>Will Someone Please Answer </a:t>
            </a:r>
            <a:r>
              <a:rPr lang="en-US" sz="3300" i="1" dirty="0" err="1">
                <a:latin typeface="Book Antiqua" panose="02040602050305030304" pitchFamily="18" charset="0"/>
              </a:rPr>
              <a:t>Liehberr’s</a:t>
            </a:r>
            <a:r>
              <a:rPr lang="en-US" sz="3300" i="1" dirty="0">
                <a:latin typeface="Book Antiqua" panose="02040602050305030304" pitchFamily="18" charset="0"/>
              </a:rPr>
              <a:t> </a:t>
            </a:r>
            <a:r>
              <a:rPr lang="en-US" sz="3300" dirty="0">
                <a:latin typeface="Book Antiqua" panose="02040602050305030304" pitchFamily="18" charset="0"/>
              </a:rPr>
              <a:t>Certified Question?</a:t>
            </a:r>
          </a:p>
          <a:p>
            <a:pPr marL="514350" indent="-514350">
              <a:lnSpc>
                <a:spcPct val="110000"/>
              </a:lnSpc>
              <a:buFont typeface="+mj-lt"/>
              <a:buAutoNum type="arabicPeriod"/>
            </a:pPr>
            <a:r>
              <a:rPr lang="en-US" sz="3300" dirty="0">
                <a:latin typeface="Book Antiqua" panose="02040602050305030304" pitchFamily="18" charset="0"/>
              </a:rPr>
              <a:t>Q&amp;A Discussion</a:t>
            </a: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111797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Casa Clara </a:t>
            </a:r>
            <a:r>
              <a:rPr lang="en-US" sz="4000" dirty="0">
                <a:solidFill>
                  <a:schemeClr val="bg1"/>
                </a:solidFill>
                <a:latin typeface="Book Antiqua" panose="02040602050305030304" pitchFamily="18" charset="0"/>
                <a:cs typeface="Sanskrit Text" panose="02020503050405020304" pitchFamily="18" charset="0"/>
              </a:rPr>
              <a:t>in Dormancy</a:t>
            </a:r>
            <a:endParaRPr lang="en-US" sz="4000" i="1" dirty="0">
              <a:solidFill>
                <a:schemeClr val="bg1"/>
              </a:solidFill>
              <a:latin typeface="Book Antiqua" panose="02040602050305030304" pitchFamily="18" charset="0"/>
              <a:cs typeface="Sanskrit Text" panose="02020503050405020304" pitchFamily="18" charset="0"/>
            </a:endParaRP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solidFill>
                  <a:schemeClr val="bg1"/>
                </a:solidFill>
                <a:latin typeface="Book Antiqua" panose="02040602050305030304" pitchFamily="18" charset="0"/>
                <a:cs typeface="Sanskrit Text" panose="02020503050405020304" pitchFamily="18" charset="0"/>
              </a:rPr>
              <a:t>After </a:t>
            </a:r>
            <a:r>
              <a:rPr lang="en-US" sz="3000" i="1" dirty="0">
                <a:solidFill>
                  <a:schemeClr val="bg1"/>
                </a:solidFill>
                <a:latin typeface="Book Antiqua" panose="02040602050305030304" pitchFamily="18" charset="0"/>
                <a:cs typeface="Sanskrit Text" panose="02020503050405020304" pitchFamily="18" charset="0"/>
              </a:rPr>
              <a:t>Tiara</a:t>
            </a:r>
            <a:r>
              <a:rPr lang="en-US" sz="3000" dirty="0">
                <a:solidFill>
                  <a:schemeClr val="bg1"/>
                </a:solidFill>
                <a:latin typeface="Book Antiqua" panose="02040602050305030304" pitchFamily="18" charset="0"/>
                <a:cs typeface="Sanskrit Text" panose="02020503050405020304" pitchFamily="18" charset="0"/>
              </a:rPr>
              <a:t>, only the product liability </a:t>
            </a:r>
            <a:r>
              <a:rPr lang="en-US" sz="3000" dirty="0" err="1">
                <a:solidFill>
                  <a:schemeClr val="bg1"/>
                </a:solidFill>
                <a:latin typeface="Book Antiqua" panose="02040602050305030304" pitchFamily="18" charset="0"/>
                <a:cs typeface="Sanskrit Text" panose="02020503050405020304" pitchFamily="18" charset="0"/>
              </a:rPr>
              <a:t>ELR</a:t>
            </a:r>
            <a:r>
              <a:rPr lang="en-US" sz="3000" dirty="0">
                <a:solidFill>
                  <a:schemeClr val="bg1"/>
                </a:solidFill>
                <a:latin typeface="Book Antiqua" panose="02040602050305030304" pitchFamily="18" charset="0"/>
                <a:cs typeface="Sanskrit Text" panose="02020503050405020304" pitchFamily="18" charset="0"/>
              </a:rPr>
              <a:t> remains (and the independent tort doctrine).</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Despite the red flag on </a:t>
            </a:r>
            <a:r>
              <a:rPr lang="en-US" sz="3000" i="1" dirty="0">
                <a:solidFill>
                  <a:schemeClr val="bg1"/>
                </a:solidFill>
                <a:latin typeface="Book Antiqua" panose="02040602050305030304" pitchFamily="18" charset="0"/>
                <a:cs typeface="Sanskrit Text" panose="02020503050405020304" pitchFamily="18" charset="0"/>
              </a:rPr>
              <a:t>Casa Clara</a:t>
            </a:r>
            <a:r>
              <a:rPr lang="en-US" sz="3000" dirty="0">
                <a:solidFill>
                  <a:schemeClr val="bg1"/>
                </a:solidFill>
                <a:latin typeface="Book Antiqua" panose="02040602050305030304" pitchFamily="18" charset="0"/>
                <a:cs typeface="Sanskrit Text" panose="02020503050405020304" pitchFamily="18" charset="0"/>
              </a:rPr>
              <a:t>, trial courts began dismissing tort claims involving construction defects. </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For seven years, there were no appellate court opinions on the product liability ELR.</a:t>
            </a: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113175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3d DCA Breathed Life Into </a:t>
            </a:r>
            <a:r>
              <a:rPr lang="en-US" sz="4000" i="1" dirty="0">
                <a:solidFill>
                  <a:schemeClr val="bg1"/>
                </a:solidFill>
                <a:latin typeface="Book Antiqua" panose="02040602050305030304" pitchFamily="18" charset="0"/>
                <a:cs typeface="Sanskrit Text" panose="02020503050405020304" pitchFamily="18" charset="0"/>
              </a:rPr>
              <a:t>Casa Clara</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i="1" dirty="0">
                <a:solidFill>
                  <a:schemeClr val="bg1"/>
                </a:solidFill>
                <a:latin typeface="Book Antiqua" panose="02040602050305030304" pitchFamily="18" charset="0"/>
                <a:cs typeface="Sanskrit Text" panose="02020503050405020304" pitchFamily="18" charset="0"/>
              </a:rPr>
              <a:t>2711 Hollywood Beach Condo. Assn., Inc. v. TRG Holiday, Ltd.</a:t>
            </a:r>
            <a:r>
              <a:rPr lang="en-US" dirty="0">
                <a:solidFill>
                  <a:schemeClr val="bg1"/>
                </a:solidFill>
                <a:latin typeface="Book Antiqua" panose="02040602050305030304" pitchFamily="18" charset="0"/>
                <a:cs typeface="Sanskrit Text" panose="02020503050405020304" pitchFamily="18" charset="0"/>
              </a:rPr>
              <a:t>, 307 So. 3d 869 (Fla. 3d DCA 2020).  </a:t>
            </a:r>
          </a:p>
          <a:p>
            <a:pPr>
              <a:lnSpc>
                <a:spcPct val="110000"/>
              </a:lnSpc>
            </a:pPr>
            <a:r>
              <a:rPr lang="en-US" dirty="0">
                <a:solidFill>
                  <a:schemeClr val="bg1"/>
                </a:solidFill>
                <a:latin typeface="Book Antiqua" panose="02040602050305030304" pitchFamily="18" charset="0"/>
                <a:cs typeface="Sanskrit Text" panose="02020503050405020304" pitchFamily="18" charset="0"/>
              </a:rPr>
              <a:t>Facts:</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CPVC incompatibility case.</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Components:</a:t>
            </a:r>
          </a:p>
          <a:p>
            <a:pPr lvl="2">
              <a:lnSpc>
                <a:spcPct val="110000"/>
              </a:lnSpc>
              <a:buFont typeface="Wingdings" panose="05000000000000000000" pitchFamily="2" charset="2"/>
              <a:buChar char="§"/>
            </a:pPr>
            <a:r>
              <a:rPr lang="en-US" sz="2800" dirty="0" err="1">
                <a:solidFill>
                  <a:schemeClr val="bg1"/>
                </a:solidFill>
                <a:latin typeface="Book Antiqua" panose="02040602050305030304" pitchFamily="18" charset="0"/>
                <a:cs typeface="Sanskrit Text" panose="02020503050405020304" pitchFamily="18" charset="0"/>
              </a:rPr>
              <a:t>Blazemaster</a:t>
            </a:r>
            <a:r>
              <a:rPr lang="en-US" sz="2800" dirty="0">
                <a:solidFill>
                  <a:schemeClr val="bg1"/>
                </a:solidFill>
                <a:latin typeface="Book Antiqua" panose="02040602050305030304" pitchFamily="18" charset="0"/>
                <a:cs typeface="Sanskrit Text" panose="02020503050405020304" pitchFamily="18" charset="0"/>
              </a:rPr>
              <a:t> chlorinated polyvinyl chloride pipe (CPVC)</a:t>
            </a:r>
          </a:p>
          <a:p>
            <a:pPr lvl="2">
              <a:lnSpc>
                <a:spcPct val="110000"/>
              </a:lnSpc>
              <a:buFont typeface="Wingdings" panose="05000000000000000000" pitchFamily="2" charset="2"/>
              <a:buChar char="§"/>
            </a:pPr>
            <a:r>
              <a:rPr lang="en-US" sz="2800" dirty="0">
                <a:solidFill>
                  <a:schemeClr val="bg1"/>
                </a:solidFill>
                <a:latin typeface="Book Antiqua" panose="02040602050305030304" pitchFamily="18" charset="0"/>
                <a:cs typeface="Sanskrit Text" panose="02020503050405020304" pitchFamily="18" charset="0"/>
              </a:rPr>
              <a:t>Galvanized steel pipe, lined with antimicrobial coating</a:t>
            </a:r>
          </a:p>
          <a:p>
            <a:pPr lvl="2">
              <a:lnSpc>
                <a:spcPct val="110000"/>
              </a:lnSpc>
              <a:buFont typeface="Wingdings" panose="05000000000000000000" pitchFamily="2" charset="2"/>
              <a:buChar char="§"/>
            </a:pPr>
            <a:r>
              <a:rPr lang="en-US" sz="2800" dirty="0">
                <a:solidFill>
                  <a:schemeClr val="bg1"/>
                </a:solidFill>
                <a:latin typeface="Book Antiqua" panose="02040602050305030304" pitchFamily="18" charset="0"/>
                <a:cs typeface="Sanskrit Text" panose="02020503050405020304" pitchFamily="18" charset="0"/>
              </a:rPr>
              <a:t>CPVC fittings (some purchased from </a:t>
            </a:r>
            <a:r>
              <a:rPr lang="en-US" sz="2800" dirty="0" err="1">
                <a:solidFill>
                  <a:schemeClr val="bg1"/>
                </a:solidFill>
                <a:latin typeface="Book Antiqua" panose="02040602050305030304" pitchFamily="18" charset="0"/>
                <a:cs typeface="Sanskrit Text" panose="02020503050405020304" pitchFamily="18" charset="0"/>
              </a:rPr>
              <a:t>Nibco</a:t>
            </a:r>
            <a:r>
              <a:rPr lang="en-US" sz="2800" dirty="0">
                <a:solidFill>
                  <a:schemeClr val="bg1"/>
                </a:solidFill>
                <a:latin typeface="Book Antiqua" panose="02040602050305030304" pitchFamily="18" charset="0"/>
                <a:cs typeface="Sanskrit Text" panose="02020503050405020304" pitchFamily="18" charset="0"/>
              </a:rPr>
              <a:t> – supplier)</a:t>
            </a: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3986688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317411"/>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1" y="230061"/>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3d DCA Breathed Life Into </a:t>
            </a:r>
            <a:r>
              <a:rPr lang="en-US" sz="4000" i="1" dirty="0">
                <a:solidFill>
                  <a:schemeClr val="bg1"/>
                </a:solidFill>
                <a:latin typeface="Book Antiqua" panose="02040602050305030304" pitchFamily="18" charset="0"/>
                <a:cs typeface="Sanskrit Text" panose="02020503050405020304" pitchFamily="18" charset="0"/>
              </a:rPr>
              <a:t>Casa Clara</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344245" y="1494309"/>
            <a:ext cx="11220226" cy="51336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i="1" dirty="0">
                <a:solidFill>
                  <a:schemeClr val="bg1"/>
                </a:solidFill>
                <a:latin typeface="Book Antiqua" panose="02040602050305030304" pitchFamily="18" charset="0"/>
                <a:cs typeface="Sanskrit Text" panose="02020503050405020304" pitchFamily="18" charset="0"/>
              </a:rPr>
              <a:t>2711 Hollywood Beach Condo. Assn., Inc. v. TRG Holiday, Ltd.</a:t>
            </a:r>
            <a:r>
              <a:rPr lang="en-US" sz="3000" dirty="0">
                <a:solidFill>
                  <a:schemeClr val="bg1"/>
                </a:solidFill>
                <a:latin typeface="Book Antiqua" panose="02040602050305030304" pitchFamily="18" charset="0"/>
                <a:cs typeface="Sanskrit Text" panose="02020503050405020304" pitchFamily="18" charset="0"/>
              </a:rPr>
              <a:t>, 307 So. 3d 869 (Fla. 3d DCA 2020).  </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Holding:</a:t>
            </a:r>
          </a:p>
          <a:p>
            <a:pPr lvl="1">
              <a:lnSpc>
                <a:spcPct val="110000"/>
              </a:lnSpc>
              <a:buFont typeface="Courier New" panose="02070309020205020404" pitchFamily="49" charset="0"/>
              <a:buChar char="o"/>
            </a:pPr>
            <a:r>
              <a:rPr lang="en-US" sz="3000" dirty="0">
                <a:solidFill>
                  <a:schemeClr val="bg1"/>
                </a:solidFill>
                <a:latin typeface="Book Antiqua" panose="02040602050305030304" pitchFamily="18" charset="0"/>
                <a:cs typeface="Sanskrit Text" panose="02020503050405020304" pitchFamily="18" charset="0"/>
              </a:rPr>
              <a:t>Product liability ELR bars negligence and strict liability claims</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Reasoning:</a:t>
            </a:r>
          </a:p>
          <a:p>
            <a:pPr lvl="1">
              <a:lnSpc>
                <a:spcPct val="110000"/>
              </a:lnSpc>
              <a:buFont typeface="Courier New" panose="02070309020205020404" pitchFamily="49" charset="0"/>
              <a:buChar char="o"/>
            </a:pPr>
            <a:r>
              <a:rPr lang="en-US" sz="3000" dirty="0">
                <a:solidFill>
                  <a:schemeClr val="bg1"/>
                </a:solidFill>
                <a:latin typeface="Book Antiqua" panose="02040602050305030304" pitchFamily="18" charset="0"/>
                <a:cs typeface="Sanskrit Text" panose="02020503050405020304" pitchFamily="18" charset="0"/>
              </a:rPr>
              <a:t>Association purchased a completed building from developer.</a:t>
            </a:r>
          </a:p>
          <a:p>
            <a:pPr lvl="1">
              <a:lnSpc>
                <a:spcPct val="110000"/>
              </a:lnSpc>
              <a:buFont typeface="Courier New" panose="02070309020205020404" pitchFamily="49" charset="0"/>
              <a:buChar char="o"/>
            </a:pPr>
            <a:r>
              <a:rPr lang="en-US" sz="3000" dirty="0" err="1">
                <a:solidFill>
                  <a:schemeClr val="bg1"/>
                </a:solidFill>
                <a:latin typeface="Book Antiqua" panose="02040602050305030304" pitchFamily="18" charset="0"/>
                <a:cs typeface="Sanskrit Text" panose="02020503050405020304" pitchFamily="18" charset="0"/>
              </a:rPr>
              <a:t>Nibco</a:t>
            </a:r>
            <a:r>
              <a:rPr lang="en-US" sz="3000" dirty="0">
                <a:solidFill>
                  <a:schemeClr val="bg1"/>
                </a:solidFill>
                <a:latin typeface="Book Antiqua" panose="02040602050305030304" pitchFamily="18" charset="0"/>
                <a:cs typeface="Sanskrit Text" panose="02020503050405020304" pitchFamily="18" charset="0"/>
              </a:rPr>
              <a:t> fittings were “an integral part of the finished product and, thus, did not injure ‘other’ property.</a:t>
            </a:r>
          </a:p>
          <a:p>
            <a:pPr lvl="1">
              <a:lnSpc>
                <a:spcPct val="110000"/>
              </a:lnSpc>
              <a:buFont typeface="Courier New" panose="02070309020205020404" pitchFamily="49" charset="0"/>
              <a:buChar char="o"/>
            </a:pPr>
            <a:r>
              <a:rPr lang="en-US" sz="3000" dirty="0">
                <a:solidFill>
                  <a:schemeClr val="bg1"/>
                </a:solidFill>
                <a:latin typeface="Book Antiqua" panose="02040602050305030304" pitchFamily="18" charset="0"/>
                <a:cs typeface="Sanskrit Text" panose="02020503050405020304" pitchFamily="18" charset="0"/>
              </a:rPr>
              <a:t>“Injury to the building itself is not injury to ‘other’ property because the product purchased by the Association was the building.” </a:t>
            </a:r>
            <a:r>
              <a:rPr lang="en-US" sz="3000" i="1" dirty="0">
                <a:solidFill>
                  <a:schemeClr val="bg1"/>
                </a:solidFill>
                <a:latin typeface="Book Antiqua" panose="02040602050305030304" pitchFamily="18" charset="0"/>
                <a:cs typeface="Sanskrit Text" panose="02020503050405020304" pitchFamily="18" charset="0"/>
              </a:rPr>
              <a:t>Id</a:t>
            </a:r>
            <a:r>
              <a:rPr lang="en-US" sz="3000" dirty="0">
                <a:solidFill>
                  <a:schemeClr val="bg1"/>
                </a:solidFill>
                <a:latin typeface="Book Antiqua" panose="02040602050305030304" pitchFamily="18" charset="0"/>
                <a:cs typeface="Sanskrit Text" panose="02020503050405020304" pitchFamily="18" charset="0"/>
              </a:rPr>
              <a:t>. at 870.</a:t>
            </a: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8509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ELR: </a:t>
            </a:r>
            <a:r>
              <a:rPr lang="en-US" sz="4000" i="1" dirty="0">
                <a:solidFill>
                  <a:schemeClr val="bg1"/>
                </a:solidFill>
                <a:latin typeface="Book Antiqua" panose="02040602050305030304" pitchFamily="18" charset="0"/>
                <a:cs typeface="Sanskrit Text" panose="02020503050405020304" pitchFamily="18" charset="0"/>
              </a:rPr>
              <a:t>where is it now?</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259644" y="1910017"/>
            <a:ext cx="11304827" cy="4641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i="1" dirty="0">
                <a:solidFill>
                  <a:schemeClr val="bg1"/>
                </a:solidFill>
                <a:latin typeface="Book Antiqua" panose="02040602050305030304" pitchFamily="18" charset="0"/>
                <a:cs typeface="Sanskrit Text" panose="02020503050405020304" pitchFamily="18" charset="0"/>
              </a:rPr>
              <a:t>Knauf</a:t>
            </a:r>
            <a:r>
              <a:rPr lang="en-US" dirty="0">
                <a:solidFill>
                  <a:schemeClr val="bg1"/>
                </a:solidFill>
                <a:latin typeface="Book Antiqua" panose="02040602050305030304" pitchFamily="18" charset="0"/>
                <a:cs typeface="Sanskrit Text" panose="02020503050405020304" pitchFamily="18" charset="0"/>
              </a:rPr>
              <a:t> cases:</a:t>
            </a:r>
          </a:p>
          <a:p>
            <a:pPr lvl="1">
              <a:lnSpc>
                <a:spcPct val="110000"/>
              </a:lnSpc>
              <a:buFont typeface="Courier New" panose="02070309020205020404" pitchFamily="49" charset="0"/>
              <a:buChar char="o"/>
            </a:pPr>
            <a:r>
              <a:rPr lang="en-US" sz="2800" i="1" dirty="0">
                <a:solidFill>
                  <a:schemeClr val="bg1"/>
                </a:solidFill>
                <a:latin typeface="Book Antiqua" panose="02040602050305030304" pitchFamily="18" charset="0"/>
                <a:cs typeface="Sanskrit Text" panose="02020503050405020304" pitchFamily="18" charset="0"/>
              </a:rPr>
              <a:t>Vest v. Knauf </a:t>
            </a:r>
            <a:r>
              <a:rPr lang="en-US" sz="2800" i="1" dirty="0" err="1">
                <a:solidFill>
                  <a:schemeClr val="bg1"/>
                </a:solidFill>
                <a:latin typeface="Book Antiqua" panose="02040602050305030304" pitchFamily="18" charset="0"/>
                <a:cs typeface="Sanskrit Text" panose="02020503050405020304" pitchFamily="18" charset="0"/>
              </a:rPr>
              <a:t>Gips</a:t>
            </a:r>
            <a:r>
              <a:rPr lang="en-US" sz="2800" i="1" dirty="0">
                <a:solidFill>
                  <a:schemeClr val="bg1"/>
                </a:solidFill>
                <a:latin typeface="Book Antiqua" panose="02040602050305030304" pitchFamily="18" charset="0"/>
                <a:cs typeface="Sanskrit Text" panose="02020503050405020304" pitchFamily="18" charset="0"/>
              </a:rPr>
              <a:t> KG</a:t>
            </a:r>
            <a:r>
              <a:rPr lang="en-US" sz="2800" dirty="0">
                <a:solidFill>
                  <a:schemeClr val="bg1"/>
                </a:solidFill>
                <a:latin typeface="Book Antiqua" panose="02040602050305030304" pitchFamily="18" charset="0"/>
                <a:cs typeface="Sanskrit Text" panose="02020503050405020304" pitchFamily="18" charset="0"/>
              </a:rPr>
              <a:t>, 2024 WL 835777 (M.D. Fla. Feb. 28, 2024):</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Plaintiff purchased a home in which a prior owner installed Chinese drywall, and no remediation occurred.</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Product purchased by plaintiff = home.</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Drywall = integral part of the home.</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Damages sought: to home, personal property, and loss of use.</a:t>
            </a:r>
          </a:p>
          <a:p>
            <a:pPr lvl="2">
              <a:lnSpc>
                <a:spcPct val="110000"/>
              </a:lnSpc>
              <a:buFont typeface="Wingdings" panose="05000000000000000000" pitchFamily="2" charset="2"/>
              <a:buChar char="§"/>
            </a:pPr>
            <a:r>
              <a:rPr lang="en-US" sz="2800" dirty="0">
                <a:solidFill>
                  <a:schemeClr val="bg1"/>
                </a:solidFill>
                <a:latin typeface="Book Antiqua" panose="02040602050305030304" pitchFamily="18" charset="0"/>
                <a:cs typeface="Sanskrit Text" panose="02020503050405020304" pitchFamily="18" charset="0"/>
              </a:rPr>
              <a:t>Only personal property damages are recoverable.</a:t>
            </a: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3700012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4" y="907359"/>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1" y="95544"/>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ELR: </a:t>
            </a:r>
            <a:r>
              <a:rPr lang="en-US" sz="4000" i="1" dirty="0">
                <a:solidFill>
                  <a:schemeClr val="bg1"/>
                </a:solidFill>
                <a:latin typeface="Book Antiqua" panose="02040602050305030304" pitchFamily="18" charset="0"/>
                <a:cs typeface="Sanskrit Text" panose="02020503050405020304" pitchFamily="18" charset="0"/>
              </a:rPr>
              <a:t>where is it now?</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344244" y="937510"/>
            <a:ext cx="11847755" cy="5711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i="1" dirty="0">
                <a:solidFill>
                  <a:schemeClr val="bg1"/>
                </a:solidFill>
                <a:latin typeface="Book Antiqua" panose="02040602050305030304" pitchFamily="18" charset="0"/>
                <a:cs typeface="Sanskrit Text" panose="02020503050405020304" pitchFamily="18" charset="0"/>
              </a:rPr>
              <a:t>Knauf</a:t>
            </a:r>
            <a:r>
              <a:rPr lang="en-US" dirty="0">
                <a:solidFill>
                  <a:schemeClr val="bg1"/>
                </a:solidFill>
                <a:latin typeface="Book Antiqua" panose="02040602050305030304" pitchFamily="18" charset="0"/>
                <a:cs typeface="Sanskrit Text" panose="02020503050405020304" pitchFamily="18" charset="0"/>
              </a:rPr>
              <a:t> cases:</a:t>
            </a:r>
          </a:p>
          <a:p>
            <a:pPr lvl="1">
              <a:lnSpc>
                <a:spcPct val="110000"/>
              </a:lnSpc>
              <a:buFont typeface="Courier New" panose="02070309020205020404" pitchFamily="49" charset="0"/>
              <a:buChar char="o"/>
            </a:pPr>
            <a:r>
              <a:rPr lang="en-US" sz="2800" i="1" dirty="0">
                <a:solidFill>
                  <a:schemeClr val="bg1"/>
                </a:solidFill>
                <a:latin typeface="Book Antiqua" panose="02040602050305030304" pitchFamily="18" charset="0"/>
                <a:cs typeface="Sanskrit Text" panose="02020503050405020304" pitchFamily="18" charset="0"/>
              </a:rPr>
              <a:t>Vest:</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Application of prior Chinese Drywall MDL decision in 2010 (MDL-2047).</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MDL judge found an exception to ELR because the drywall “involves a potential hazard to health and property” and plaintiffs had “alleged actual physical injury” due to the Chinese drywall. Thus, </a:t>
            </a:r>
            <a:r>
              <a:rPr lang="en-US" sz="2800" i="1" dirty="0">
                <a:solidFill>
                  <a:schemeClr val="bg1"/>
                </a:solidFill>
                <a:latin typeface="Book Antiqua" panose="02040602050305030304" pitchFamily="18" charset="0"/>
                <a:cs typeface="Sanskrit Text" panose="02020503050405020304" pitchFamily="18" charset="0"/>
              </a:rPr>
              <a:t>Casa Clara </a:t>
            </a:r>
            <a:r>
              <a:rPr lang="en-US" sz="2800" dirty="0">
                <a:solidFill>
                  <a:schemeClr val="bg1"/>
                </a:solidFill>
                <a:latin typeface="Book Antiqua" panose="02040602050305030304" pitchFamily="18" charset="0"/>
                <a:cs typeface="Sanskrit Text" panose="02020503050405020304" pitchFamily="18" charset="0"/>
              </a:rPr>
              <a:t>does</a:t>
            </a:r>
            <a:r>
              <a:rPr lang="en-US" sz="2800" i="1" dirty="0">
                <a:solidFill>
                  <a:schemeClr val="bg1"/>
                </a:solidFill>
                <a:latin typeface="Book Antiqua" panose="02040602050305030304" pitchFamily="18" charset="0"/>
                <a:cs typeface="Sanskrit Text" panose="02020503050405020304" pitchFamily="18" charset="0"/>
              </a:rPr>
              <a:t> </a:t>
            </a:r>
            <a:r>
              <a:rPr lang="en-US" sz="2800" dirty="0">
                <a:solidFill>
                  <a:schemeClr val="bg1"/>
                </a:solidFill>
                <a:latin typeface="Book Antiqua" panose="02040602050305030304" pitchFamily="18" charset="0"/>
                <a:cs typeface="Sanskrit Text" panose="02020503050405020304" pitchFamily="18" charset="0"/>
              </a:rPr>
              <a:t>not apply.</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MDL decision distinguishable because in </a:t>
            </a:r>
            <a:r>
              <a:rPr lang="en-US" sz="2800" i="1" dirty="0">
                <a:solidFill>
                  <a:schemeClr val="bg1"/>
                </a:solidFill>
                <a:latin typeface="Book Antiqua" panose="02040602050305030304" pitchFamily="18" charset="0"/>
                <a:cs typeface="Sanskrit Text" panose="02020503050405020304" pitchFamily="18" charset="0"/>
              </a:rPr>
              <a:t>Vest</a:t>
            </a:r>
            <a:r>
              <a:rPr lang="en-US" sz="2800" dirty="0">
                <a:solidFill>
                  <a:schemeClr val="bg1"/>
                </a:solidFill>
                <a:latin typeface="Book Antiqua" panose="02040602050305030304" pitchFamily="18" charset="0"/>
                <a:cs typeface="Sanskrit Text" panose="02020503050405020304" pitchFamily="18" charset="0"/>
              </a:rPr>
              <a:t> </a:t>
            </a:r>
            <a:r>
              <a:rPr lang="en-US" sz="2800" u="sng" dirty="0">
                <a:solidFill>
                  <a:schemeClr val="bg1"/>
                </a:solidFill>
                <a:latin typeface="Book Antiqua" panose="02040602050305030304" pitchFamily="18" charset="0"/>
                <a:cs typeface="Sanskrit Text" panose="02020503050405020304" pitchFamily="18" charset="0"/>
              </a:rPr>
              <a:t>no personal injury alleged</a:t>
            </a:r>
            <a:r>
              <a:rPr lang="en-US" sz="2800" dirty="0">
                <a:solidFill>
                  <a:schemeClr val="bg1"/>
                </a:solidFill>
                <a:latin typeface="Book Antiqua" panose="02040602050305030304" pitchFamily="18" charset="0"/>
                <a:cs typeface="Sanskrit Text" panose="02020503050405020304" pitchFamily="18" charset="0"/>
              </a:rPr>
              <a:t>.</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Law of the case doctrine not applicable.</a:t>
            </a:r>
          </a:p>
        </p:txBody>
      </p:sp>
    </p:spTree>
    <p:extLst>
      <p:ext uri="{BB962C8B-B14F-4D97-AF65-F5344CB8AC3E}">
        <p14:creationId xmlns:p14="http://schemas.microsoft.com/office/powerpoint/2010/main" val="304030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ELR: </a:t>
            </a:r>
            <a:r>
              <a:rPr lang="en-US" sz="4000" i="1" dirty="0">
                <a:solidFill>
                  <a:schemeClr val="bg1"/>
                </a:solidFill>
                <a:latin typeface="Book Antiqua" panose="02040602050305030304" pitchFamily="18" charset="0"/>
                <a:cs typeface="Sanskrit Text" panose="02020503050405020304" pitchFamily="18" charset="0"/>
              </a:rPr>
              <a:t>where is it now?</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i="1" dirty="0">
                <a:solidFill>
                  <a:schemeClr val="bg1"/>
                </a:solidFill>
                <a:latin typeface="Book Antiqua" panose="02040602050305030304" pitchFamily="18" charset="0"/>
                <a:cs typeface="Sanskrit Text" panose="02020503050405020304" pitchFamily="18" charset="0"/>
              </a:rPr>
              <a:t>Knauf</a:t>
            </a:r>
            <a:r>
              <a:rPr lang="en-US" sz="3000" dirty="0">
                <a:solidFill>
                  <a:schemeClr val="bg1"/>
                </a:solidFill>
                <a:latin typeface="Book Antiqua" panose="02040602050305030304" pitchFamily="18" charset="0"/>
                <a:cs typeface="Sanskrit Text" panose="02020503050405020304" pitchFamily="18" charset="0"/>
              </a:rPr>
              <a:t> cases (other citations):</a:t>
            </a:r>
          </a:p>
          <a:p>
            <a:pPr lvl="1">
              <a:lnSpc>
                <a:spcPct val="110000"/>
              </a:lnSpc>
              <a:buFont typeface="Courier New" panose="02070309020205020404" pitchFamily="49" charset="0"/>
              <a:buChar char="o"/>
            </a:pPr>
            <a:r>
              <a:rPr lang="en-US" sz="3100" i="1" dirty="0">
                <a:solidFill>
                  <a:schemeClr val="bg1"/>
                </a:solidFill>
                <a:latin typeface="Book Antiqua" panose="02040602050305030304" pitchFamily="18" charset="0"/>
                <a:cs typeface="Sanskrit Text" panose="02020503050405020304" pitchFamily="18" charset="0"/>
              </a:rPr>
              <a:t>MCF Enterprises, Inc. v. Knauf </a:t>
            </a:r>
            <a:r>
              <a:rPr lang="en-US" sz="3100" i="1" dirty="0" err="1">
                <a:solidFill>
                  <a:schemeClr val="bg1"/>
                </a:solidFill>
                <a:latin typeface="Book Antiqua" panose="02040602050305030304" pitchFamily="18" charset="0"/>
                <a:cs typeface="Sanskrit Text" panose="02020503050405020304" pitchFamily="18" charset="0"/>
              </a:rPr>
              <a:t>Gips</a:t>
            </a:r>
            <a:r>
              <a:rPr lang="en-US" sz="3100" i="1" dirty="0">
                <a:solidFill>
                  <a:schemeClr val="bg1"/>
                </a:solidFill>
                <a:latin typeface="Book Antiqua" panose="02040602050305030304" pitchFamily="18" charset="0"/>
                <a:cs typeface="Sanskrit Text" panose="02020503050405020304" pitchFamily="18" charset="0"/>
              </a:rPr>
              <a:t> KG</a:t>
            </a:r>
            <a:r>
              <a:rPr lang="en-US" sz="3100" dirty="0">
                <a:solidFill>
                  <a:schemeClr val="bg1"/>
                </a:solidFill>
                <a:latin typeface="Book Antiqua" panose="02040602050305030304" pitchFamily="18" charset="0"/>
                <a:cs typeface="Sanskrit Text" panose="02020503050405020304" pitchFamily="18" charset="0"/>
              </a:rPr>
              <a:t>, 2024 WL 835773 (M.D. Fla. Feb. 28, 2024).</a:t>
            </a:r>
          </a:p>
          <a:p>
            <a:pPr lvl="1">
              <a:lnSpc>
                <a:spcPct val="110000"/>
              </a:lnSpc>
              <a:buFont typeface="Courier New" panose="02070309020205020404" pitchFamily="49" charset="0"/>
              <a:buChar char="o"/>
            </a:pPr>
            <a:r>
              <a:rPr lang="en-US" sz="3100" i="1" dirty="0">
                <a:solidFill>
                  <a:schemeClr val="bg1"/>
                </a:solidFill>
                <a:latin typeface="Book Antiqua" panose="02040602050305030304" pitchFamily="18" charset="0"/>
                <a:cs typeface="Sanskrit Text" panose="02020503050405020304" pitchFamily="18" charset="0"/>
              </a:rPr>
              <a:t>Judge v. Knauf </a:t>
            </a:r>
            <a:r>
              <a:rPr lang="en-US" sz="3100" i="1" dirty="0" err="1">
                <a:solidFill>
                  <a:schemeClr val="bg1"/>
                </a:solidFill>
                <a:latin typeface="Book Antiqua" panose="02040602050305030304" pitchFamily="18" charset="0"/>
                <a:cs typeface="Sanskrit Text" panose="02020503050405020304" pitchFamily="18" charset="0"/>
              </a:rPr>
              <a:t>Gips</a:t>
            </a:r>
            <a:r>
              <a:rPr lang="en-US" sz="3100" i="1" dirty="0">
                <a:solidFill>
                  <a:schemeClr val="bg1"/>
                </a:solidFill>
                <a:latin typeface="Book Antiqua" panose="02040602050305030304" pitchFamily="18" charset="0"/>
                <a:cs typeface="Sanskrit Text" panose="02020503050405020304" pitchFamily="18" charset="0"/>
              </a:rPr>
              <a:t> KG, et al.</a:t>
            </a:r>
            <a:r>
              <a:rPr lang="en-US" sz="3100" dirty="0">
                <a:solidFill>
                  <a:schemeClr val="bg1"/>
                </a:solidFill>
                <a:latin typeface="Book Antiqua" panose="02040602050305030304" pitchFamily="18" charset="0"/>
                <a:cs typeface="Sanskrit Text" panose="02020503050405020304" pitchFamily="18" charset="0"/>
              </a:rPr>
              <a:t>, 2024 WL 835764 (M.D. Fla. Feb. 28, 2024).</a:t>
            </a:r>
          </a:p>
          <a:p>
            <a:pPr lvl="1">
              <a:lnSpc>
                <a:spcPct val="110000"/>
              </a:lnSpc>
              <a:buFont typeface="Courier New" panose="02070309020205020404" pitchFamily="49" charset="0"/>
              <a:buChar char="o"/>
            </a:pPr>
            <a:r>
              <a:rPr lang="en-US" sz="3100" i="1" dirty="0">
                <a:solidFill>
                  <a:schemeClr val="bg1"/>
                </a:solidFill>
                <a:latin typeface="Book Antiqua" panose="02040602050305030304" pitchFamily="18" charset="0"/>
                <a:cs typeface="Sanskrit Text" panose="02020503050405020304" pitchFamily="18" charset="0"/>
              </a:rPr>
              <a:t>CDO Investments, LLC v. Knauf </a:t>
            </a:r>
            <a:r>
              <a:rPr lang="en-US" sz="3100" i="1" dirty="0" err="1">
                <a:solidFill>
                  <a:schemeClr val="bg1"/>
                </a:solidFill>
                <a:latin typeface="Book Antiqua" panose="02040602050305030304" pitchFamily="18" charset="0"/>
                <a:cs typeface="Sanskrit Text" panose="02020503050405020304" pitchFamily="18" charset="0"/>
              </a:rPr>
              <a:t>Gips</a:t>
            </a:r>
            <a:r>
              <a:rPr lang="en-US" sz="3100" i="1" dirty="0">
                <a:solidFill>
                  <a:schemeClr val="bg1"/>
                </a:solidFill>
                <a:latin typeface="Book Antiqua" panose="02040602050305030304" pitchFamily="18" charset="0"/>
                <a:cs typeface="Sanskrit Text" panose="02020503050405020304" pitchFamily="18" charset="0"/>
              </a:rPr>
              <a:t> KG, et al.</a:t>
            </a:r>
            <a:r>
              <a:rPr lang="en-US" sz="3100" dirty="0">
                <a:solidFill>
                  <a:schemeClr val="bg1"/>
                </a:solidFill>
                <a:latin typeface="Book Antiqua" panose="02040602050305030304" pitchFamily="18" charset="0"/>
                <a:cs typeface="Sanskrit Text" panose="02020503050405020304" pitchFamily="18" charset="0"/>
              </a:rPr>
              <a:t>, 2024 WL 832377 (M.D. Fla. Feb. 28, 2024).</a:t>
            </a:r>
            <a:endParaRPr lang="en-US" sz="3100" dirty="0">
              <a:latin typeface="Palatino" panose="02040602050305020304" pitchFamily="18" charset="0"/>
            </a:endParaRPr>
          </a:p>
          <a:p>
            <a:pPr lvl="1">
              <a:lnSpc>
                <a:spcPct val="110000"/>
              </a:lnSpc>
            </a:pPr>
            <a:endParaRPr lang="en-US" sz="31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90357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61153" y="1215262"/>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1" y="166027"/>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ELR: </a:t>
            </a:r>
            <a:r>
              <a:rPr lang="en-US" sz="4000" i="1" dirty="0">
                <a:solidFill>
                  <a:schemeClr val="bg1"/>
                </a:solidFill>
                <a:latin typeface="Book Antiqua" panose="02040602050305030304" pitchFamily="18" charset="0"/>
                <a:cs typeface="Sanskrit Text" panose="02020503050405020304" pitchFamily="18" charset="0"/>
              </a:rPr>
              <a:t>where is it now?</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361153" y="1456271"/>
            <a:ext cx="11220226" cy="49558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i="1" dirty="0">
                <a:solidFill>
                  <a:schemeClr val="bg1"/>
                </a:solidFill>
                <a:latin typeface="Book Antiqua" panose="02040602050305030304" pitchFamily="18" charset="0"/>
                <a:cs typeface="Sanskrit Text" panose="02020503050405020304" pitchFamily="18" charset="0"/>
              </a:rPr>
              <a:t>Dero Roofing, LLC v. Triton, Inc.</a:t>
            </a:r>
            <a:r>
              <a:rPr lang="en-US" sz="3000" dirty="0">
                <a:solidFill>
                  <a:schemeClr val="bg1"/>
                </a:solidFill>
                <a:latin typeface="Book Antiqua" panose="02040602050305030304" pitchFamily="18" charset="0"/>
                <a:cs typeface="Sanskrit Text" panose="02020503050405020304" pitchFamily="18" charset="0"/>
              </a:rPr>
              <a:t>, 2022 WL 14636884 (M.D. Fla. 2022).</a:t>
            </a:r>
          </a:p>
          <a:p>
            <a:pPr lvl="1">
              <a:lnSpc>
                <a:spcPct val="110000"/>
              </a:lnSpc>
              <a:buFont typeface="Courier New" panose="02070309020205020404" pitchFamily="49" charset="0"/>
              <a:buChar char="o"/>
            </a:pPr>
            <a:r>
              <a:rPr lang="en-US" sz="3100" dirty="0">
                <a:solidFill>
                  <a:schemeClr val="bg1"/>
                </a:solidFill>
                <a:latin typeface="Book Antiqua" panose="02040602050305030304" pitchFamily="18" charset="0"/>
                <a:cs typeface="Sanskrit Text" panose="02020503050405020304" pitchFamily="18" charset="0"/>
              </a:rPr>
              <a:t>Facts: Roof repair performed on existing condominium after hurricane damage.</a:t>
            </a:r>
          </a:p>
          <a:p>
            <a:pPr lvl="1">
              <a:lnSpc>
                <a:spcPct val="110000"/>
              </a:lnSpc>
              <a:buFont typeface="Courier New" panose="02070309020205020404" pitchFamily="49" charset="0"/>
              <a:buChar char="o"/>
            </a:pPr>
            <a:r>
              <a:rPr lang="en-US" sz="3100" dirty="0">
                <a:solidFill>
                  <a:schemeClr val="bg1"/>
                </a:solidFill>
                <a:latin typeface="Book Antiqua" panose="02040602050305030304" pitchFamily="18" charset="0"/>
                <a:cs typeface="Sanskrit Text" panose="02020503050405020304" pitchFamily="18" charset="0"/>
              </a:rPr>
              <a:t>Application of spray-on product added to roof tiles </a:t>
            </a:r>
            <a:r>
              <a:rPr lang="en-US" sz="3100" u="sng" dirty="0">
                <a:solidFill>
                  <a:schemeClr val="bg1"/>
                </a:solidFill>
                <a:latin typeface="Book Antiqua" panose="02040602050305030304" pitchFamily="18" charset="0"/>
                <a:cs typeface="Sanskrit Text" panose="02020503050405020304" pitchFamily="18" charset="0"/>
              </a:rPr>
              <a:t>after</a:t>
            </a:r>
            <a:r>
              <a:rPr lang="en-US" sz="3100" dirty="0">
                <a:solidFill>
                  <a:schemeClr val="bg1"/>
                </a:solidFill>
                <a:latin typeface="Book Antiqua" panose="02040602050305030304" pitchFamily="18" charset="0"/>
                <a:cs typeface="Sanskrit Text" panose="02020503050405020304" pitchFamily="18" charset="0"/>
              </a:rPr>
              <a:t> roof repair.</a:t>
            </a:r>
          </a:p>
          <a:p>
            <a:pPr lvl="1">
              <a:lnSpc>
                <a:spcPct val="110000"/>
              </a:lnSpc>
              <a:buFont typeface="Courier New" panose="02070309020205020404" pitchFamily="49" charset="0"/>
              <a:buChar char="o"/>
            </a:pPr>
            <a:r>
              <a:rPr lang="en-US" sz="3100" dirty="0">
                <a:solidFill>
                  <a:schemeClr val="bg1"/>
                </a:solidFill>
                <a:latin typeface="Book Antiqua" panose="02040602050305030304" pitchFamily="18" charset="0"/>
                <a:cs typeface="Sanskrit Text" panose="02020503050405020304" pitchFamily="18" charset="0"/>
              </a:rPr>
              <a:t>Spray-on product streaked down the roof tiles onto “the exterior and interior of the Condos, including penetration of the residents’ screens, gutters, and other related areas.”</a:t>
            </a:r>
          </a:p>
          <a:p>
            <a:pPr lvl="1">
              <a:lnSpc>
                <a:spcPct val="110000"/>
              </a:lnSpc>
              <a:buFont typeface="Courier New" panose="02070309020205020404" pitchFamily="49" charset="0"/>
              <a:buChar char="o"/>
            </a:pPr>
            <a:r>
              <a:rPr lang="en-US" sz="3100" dirty="0">
                <a:solidFill>
                  <a:schemeClr val="bg1"/>
                </a:solidFill>
                <a:latin typeface="Book Antiqua" panose="02040602050305030304" pitchFamily="18" charset="0"/>
                <a:cs typeface="Sanskrit Text" panose="02020503050405020304" pitchFamily="18" charset="0"/>
              </a:rPr>
              <a:t>All damage to roof tiles dismissed based on ELR (spray-on product became “</a:t>
            </a:r>
            <a:r>
              <a:rPr lang="en-US" sz="3100" u="sng" dirty="0">
                <a:solidFill>
                  <a:schemeClr val="bg1"/>
                </a:solidFill>
                <a:latin typeface="Book Antiqua" panose="02040602050305030304" pitchFamily="18" charset="0"/>
                <a:cs typeface="Sanskrit Text" panose="02020503050405020304" pitchFamily="18" charset="0"/>
              </a:rPr>
              <a:t>integral</a:t>
            </a:r>
            <a:r>
              <a:rPr lang="en-US" sz="3100" dirty="0">
                <a:solidFill>
                  <a:schemeClr val="bg1"/>
                </a:solidFill>
                <a:latin typeface="Book Antiqua" panose="02040602050305030304" pitchFamily="18" charset="0"/>
                <a:cs typeface="Sanskrit Text" panose="02020503050405020304" pitchFamily="18" charset="0"/>
              </a:rPr>
              <a:t>” with roof tiles).</a:t>
            </a:r>
          </a:p>
          <a:p>
            <a:pPr lvl="1">
              <a:lnSpc>
                <a:spcPct val="110000"/>
              </a:lnSpc>
              <a:buFont typeface="Courier New" panose="02070309020205020404" pitchFamily="49" charset="0"/>
              <a:buChar char="o"/>
            </a:pPr>
            <a:r>
              <a:rPr lang="en-US" sz="3100" dirty="0">
                <a:solidFill>
                  <a:schemeClr val="bg1"/>
                </a:solidFill>
                <a:latin typeface="Book Antiqua" panose="02040602050305030304" pitchFamily="18" charset="0"/>
                <a:cs typeface="Sanskrit Text" panose="02020503050405020304" pitchFamily="18" charset="0"/>
              </a:rPr>
              <a:t>Damage to other areas survived motion to dismiss.</a:t>
            </a:r>
            <a:endParaRPr lang="en-US" sz="3100" dirty="0">
              <a:latin typeface="Palatino" panose="02040602050305020304" pitchFamily="18" charset="0"/>
            </a:endParaRPr>
          </a:p>
          <a:p>
            <a:pPr lvl="1">
              <a:lnSpc>
                <a:spcPct val="110000"/>
              </a:lnSpc>
            </a:pPr>
            <a:endParaRPr lang="en-US" sz="31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991583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19"/>
            <a:ext cx="10573870" cy="447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i="1" dirty="0">
                <a:solidFill>
                  <a:schemeClr val="bg1"/>
                </a:solidFill>
                <a:latin typeface="Book Antiqua" panose="02040602050305030304" pitchFamily="18" charset="0"/>
                <a:cs typeface="Sanskrit Text" panose="02020503050405020304" pitchFamily="18" charset="0"/>
              </a:rPr>
              <a:t>NBIS Construction &amp; Transport Insurance Services, Inc. v. Liebherr-America, Inc</a:t>
            </a:r>
            <a:r>
              <a:rPr lang="en-US" sz="3000" dirty="0">
                <a:solidFill>
                  <a:schemeClr val="bg1"/>
                </a:solidFill>
                <a:latin typeface="Book Antiqua" panose="02040602050305030304" pitchFamily="18" charset="0"/>
                <a:cs typeface="Sanskrit Text" panose="02020503050405020304" pitchFamily="18" charset="0"/>
              </a:rPr>
              <a:t>., 93 F.4</a:t>
            </a:r>
            <a:r>
              <a:rPr lang="en-US" sz="3000" baseline="30000" dirty="0">
                <a:solidFill>
                  <a:schemeClr val="bg1"/>
                </a:solidFill>
                <a:latin typeface="Book Antiqua" panose="02040602050305030304" pitchFamily="18" charset="0"/>
                <a:cs typeface="Sanskrit Text" panose="02020503050405020304" pitchFamily="18" charset="0"/>
              </a:rPr>
              <a:t>th</a:t>
            </a:r>
            <a:r>
              <a:rPr lang="en-US" sz="3000" dirty="0">
                <a:solidFill>
                  <a:schemeClr val="bg1"/>
                </a:solidFill>
                <a:latin typeface="Book Antiqua" panose="02040602050305030304" pitchFamily="18" charset="0"/>
                <a:cs typeface="Sanskrit Text" panose="02020503050405020304" pitchFamily="18" charset="0"/>
              </a:rPr>
              <a:t> 1304 (11</a:t>
            </a:r>
            <a:r>
              <a:rPr lang="en-US" sz="3000" baseline="30000" dirty="0">
                <a:solidFill>
                  <a:schemeClr val="bg1"/>
                </a:solidFill>
                <a:latin typeface="Book Antiqua" panose="02040602050305030304" pitchFamily="18" charset="0"/>
                <a:cs typeface="Sanskrit Text" panose="02020503050405020304" pitchFamily="18" charset="0"/>
              </a:rPr>
              <a:t>th</a:t>
            </a:r>
            <a:r>
              <a:rPr lang="en-US" sz="3000" dirty="0">
                <a:solidFill>
                  <a:schemeClr val="bg1"/>
                </a:solidFill>
                <a:latin typeface="Book Antiqua" panose="02040602050305030304" pitchFamily="18" charset="0"/>
                <a:cs typeface="Sanskrit Text" panose="02020503050405020304" pitchFamily="18" charset="0"/>
              </a:rPr>
              <a:t> Cir. Feb. 29, 2024).</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Certified Question to Florida Supreme Court:</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Whether, under Florida law, the economic loss rule applies to negligence claims against a distributor of a product, stipulated to be non-defective, for the failure to alert a product owner of a known danger, when the only damages claimed are to the product itself?</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4090561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solidFill>
                  <a:schemeClr val="bg1"/>
                </a:solidFill>
                <a:latin typeface="Book Antiqua" panose="02040602050305030304" pitchFamily="18" charset="0"/>
                <a:cs typeface="Sanskrit Text" panose="02020503050405020304" pitchFamily="18" charset="0"/>
              </a:rPr>
              <a:t>Facts: </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Collapse of a crane boom.</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Liebherr-Germany: manufacturer</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Liebherr-America: distributor (party)</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Sims Crane &amp; Equipment: owner</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NBIS: third-party administrator for owner’s carrier (party)</a:t>
            </a:r>
            <a:r>
              <a:rPr lang="en-US" sz="2600" dirty="0">
                <a:solidFill>
                  <a:schemeClr val="bg1"/>
                </a:solidFill>
                <a:latin typeface="Book Antiqua" panose="02040602050305030304" pitchFamily="18" charset="0"/>
                <a:cs typeface="Sanskrit Text" panose="02020503050405020304" pitchFamily="18" charset="0"/>
              </a:rPr>
              <a:t> </a:t>
            </a: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835437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bg1"/>
                </a:solidFill>
                <a:latin typeface="Book Antiqua" panose="02040602050305030304" pitchFamily="18" charset="0"/>
                <a:cs typeface="Sanskrit Text" panose="02020503050405020304" pitchFamily="18" charset="0"/>
              </a:rPr>
              <a:t>Facts (cont’d): </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Distributor trained the owner how to assemble the boom.</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Distributor failed to warn the owner about danger caused by incorrectly installing pins needed for assembly.</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Distributor failed to send its safety bulletin to the owner that warned of a potential collapse if pins not installed correctly.</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Boom collapsed when extended, causing a fatality and crane damage.</a:t>
            </a: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27449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What is the Economic Loss Rule?</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000" dirty="0">
                <a:solidFill>
                  <a:schemeClr val="bg1"/>
                </a:solidFill>
                <a:latin typeface="Book Antiqua" panose="02040602050305030304" pitchFamily="18" charset="0"/>
                <a:cs typeface="Sanskrit Text" panose="02020503050405020304" pitchFamily="18" charset="0"/>
              </a:rPr>
              <a:t>Economic Loss: “damages for inadequate value, costs of repair and replacement of the defective product, or consequent loss of profits – without any claim of personal injury or damage to other property.” </a:t>
            </a:r>
            <a:r>
              <a:rPr lang="en-US" sz="3000" i="1" dirty="0">
                <a:solidFill>
                  <a:schemeClr val="bg1"/>
                </a:solidFill>
                <a:latin typeface="Book Antiqua" panose="02040602050305030304" pitchFamily="18" charset="0"/>
                <a:cs typeface="Sanskrit Text" panose="02020503050405020304" pitchFamily="18" charset="0"/>
              </a:rPr>
              <a:t>Casa Clara Condo. </a:t>
            </a:r>
            <a:r>
              <a:rPr lang="en-US" sz="3000" i="1" dirty="0" err="1">
                <a:solidFill>
                  <a:schemeClr val="bg1"/>
                </a:solidFill>
                <a:latin typeface="Book Antiqua" panose="02040602050305030304" pitchFamily="18" charset="0"/>
                <a:cs typeface="Sanskrit Text" panose="02020503050405020304" pitchFamily="18" charset="0"/>
              </a:rPr>
              <a:t>Ass’n</a:t>
            </a:r>
            <a:r>
              <a:rPr lang="en-US" sz="3000" i="1" dirty="0">
                <a:solidFill>
                  <a:schemeClr val="bg1"/>
                </a:solidFill>
                <a:latin typeface="Book Antiqua" panose="02040602050305030304" pitchFamily="18" charset="0"/>
                <a:cs typeface="Sanskrit Text" panose="02020503050405020304" pitchFamily="18" charset="0"/>
              </a:rPr>
              <a:t> v. Charley </a:t>
            </a:r>
            <a:r>
              <a:rPr lang="en-US" sz="3000" i="1" dirty="0" err="1">
                <a:solidFill>
                  <a:schemeClr val="bg1"/>
                </a:solidFill>
                <a:latin typeface="Book Antiqua" panose="02040602050305030304" pitchFamily="18" charset="0"/>
                <a:cs typeface="Sanskrit Text" panose="02020503050405020304" pitchFamily="18" charset="0"/>
              </a:rPr>
              <a:t>Toppino</a:t>
            </a:r>
            <a:r>
              <a:rPr lang="en-US" sz="3000" i="1" dirty="0">
                <a:solidFill>
                  <a:schemeClr val="bg1"/>
                </a:solidFill>
                <a:latin typeface="Book Antiqua" panose="02040602050305030304" pitchFamily="18" charset="0"/>
                <a:cs typeface="Sanskrit Text" panose="02020503050405020304" pitchFamily="18" charset="0"/>
              </a:rPr>
              <a:t> and Sons, Inc.</a:t>
            </a:r>
            <a:r>
              <a:rPr lang="en-US" sz="3000" dirty="0">
                <a:solidFill>
                  <a:schemeClr val="bg1"/>
                </a:solidFill>
                <a:latin typeface="Book Antiqua" panose="02040602050305030304" pitchFamily="18" charset="0"/>
                <a:cs typeface="Sanskrit Text" panose="02020503050405020304" pitchFamily="18" charset="0"/>
              </a:rPr>
              <a:t>, 620 So. 2d 1244, 1246 (Fla. 1993).  </a:t>
            </a: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499219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bg1"/>
                </a:solidFill>
                <a:latin typeface="Book Antiqua" panose="02040602050305030304" pitchFamily="18" charset="0"/>
                <a:cs typeface="Sanskrit Text" panose="02020503050405020304" pitchFamily="18" charset="0"/>
              </a:rPr>
              <a:t>Claims: negligence, negligent training, and violation of FDUTPA.</a:t>
            </a:r>
          </a:p>
          <a:p>
            <a:pPr>
              <a:lnSpc>
                <a:spcPct val="110000"/>
              </a:lnSpc>
            </a:pPr>
            <a:r>
              <a:rPr lang="en-US" dirty="0">
                <a:solidFill>
                  <a:schemeClr val="bg1"/>
                </a:solidFill>
                <a:latin typeface="Book Antiqua" panose="02040602050305030304" pitchFamily="18" charset="0"/>
                <a:cs typeface="Sanskrit Text" panose="02020503050405020304" pitchFamily="18" charset="0"/>
              </a:rPr>
              <a:t>Posture: Carrier sought recovery only for the cost of the crane damage, </a:t>
            </a:r>
            <a:r>
              <a:rPr lang="en-US" u="sng" dirty="0">
                <a:solidFill>
                  <a:schemeClr val="bg1"/>
                </a:solidFill>
                <a:latin typeface="Book Antiqua" panose="02040602050305030304" pitchFamily="18" charset="0"/>
                <a:cs typeface="Sanskrit Text" panose="02020503050405020304" pitchFamily="18" charset="0"/>
              </a:rPr>
              <a:t>not the personal injury</a:t>
            </a:r>
            <a:r>
              <a:rPr lang="en-US" dirty="0">
                <a:solidFill>
                  <a:schemeClr val="bg1"/>
                </a:solidFill>
                <a:latin typeface="Book Antiqua" panose="02040602050305030304" pitchFamily="18" charset="0"/>
                <a:cs typeface="Sanskrit Text" panose="02020503050405020304" pitchFamily="18" charset="0"/>
              </a:rPr>
              <a:t>.</a:t>
            </a:r>
          </a:p>
          <a:p>
            <a:pPr>
              <a:lnSpc>
                <a:spcPct val="110000"/>
              </a:lnSpc>
            </a:pPr>
            <a:r>
              <a:rPr lang="en-US" dirty="0">
                <a:solidFill>
                  <a:schemeClr val="bg1"/>
                </a:solidFill>
                <a:latin typeface="Book Antiqua" panose="02040602050305030304" pitchFamily="18" charset="0"/>
                <a:cs typeface="Sanskrit Text" panose="02020503050405020304" pitchFamily="18" charset="0"/>
              </a:rPr>
              <a:t>Key Stipulation: the </a:t>
            </a:r>
            <a:r>
              <a:rPr lang="en-US" u="sng" dirty="0">
                <a:solidFill>
                  <a:schemeClr val="bg1"/>
                </a:solidFill>
                <a:latin typeface="Book Antiqua" panose="02040602050305030304" pitchFamily="18" charset="0"/>
                <a:cs typeface="Sanskrit Text" panose="02020503050405020304" pitchFamily="18" charset="0"/>
              </a:rPr>
              <a:t>crane was not defective</a:t>
            </a:r>
            <a:r>
              <a:rPr lang="en-US" dirty="0">
                <a:solidFill>
                  <a:schemeClr val="bg1"/>
                </a:solidFill>
                <a:latin typeface="Book Antiqua" panose="02040602050305030304" pitchFamily="18" charset="0"/>
                <a:cs typeface="Sanskrit Text" panose="02020503050405020304" pitchFamily="18" charset="0"/>
              </a:rPr>
              <a:t>, and the accident was not caused by a defect in the crane.</a:t>
            </a:r>
            <a:endParaRPr lang="en-US"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621390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344245" y="1910017"/>
            <a:ext cx="11220226" cy="468269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300" dirty="0">
                <a:solidFill>
                  <a:schemeClr val="bg1"/>
                </a:solidFill>
                <a:latin typeface="Book Antiqua" panose="02040602050305030304" pitchFamily="18" charset="0"/>
                <a:cs typeface="Sanskrit Text" panose="02020503050405020304" pitchFamily="18" charset="0"/>
              </a:rPr>
              <a:t>Federal District Court findings:</a:t>
            </a:r>
          </a:p>
          <a:p>
            <a:pPr lvl="1">
              <a:lnSpc>
                <a:spcPct val="110000"/>
              </a:lnSpc>
              <a:buFont typeface="Courier New" panose="02070309020205020404" pitchFamily="49" charset="0"/>
              <a:buChar char="o"/>
            </a:pPr>
            <a:r>
              <a:rPr lang="en-US" sz="3300" dirty="0">
                <a:solidFill>
                  <a:schemeClr val="bg1"/>
                </a:solidFill>
                <a:latin typeface="Book Antiqua" panose="02040602050305030304" pitchFamily="18" charset="0"/>
                <a:cs typeface="Sanskrit Text" panose="02020503050405020304" pitchFamily="18" charset="0"/>
              </a:rPr>
              <a:t>ELR does not apply because the case is not a product liability action.</a:t>
            </a:r>
          </a:p>
          <a:p>
            <a:pPr lvl="1">
              <a:lnSpc>
                <a:spcPct val="110000"/>
              </a:lnSpc>
              <a:buFont typeface="Courier New" panose="02070309020205020404" pitchFamily="49" charset="0"/>
              <a:buChar char="o"/>
            </a:pPr>
            <a:r>
              <a:rPr lang="en-US" sz="3300" dirty="0">
                <a:solidFill>
                  <a:schemeClr val="bg1"/>
                </a:solidFill>
                <a:latin typeface="Book Antiqua" panose="02040602050305030304" pitchFamily="18" charset="0"/>
                <a:cs typeface="Sanskrit Text" panose="02020503050405020304" pitchFamily="18" charset="0"/>
              </a:rPr>
              <a:t>Rather, it’s an “action alleging negligent services provided by Liebherr-America.”</a:t>
            </a:r>
          </a:p>
          <a:p>
            <a:pPr lvl="1">
              <a:lnSpc>
                <a:spcPct val="110000"/>
              </a:lnSpc>
              <a:buFont typeface="Courier New" panose="02070309020205020404" pitchFamily="49" charset="0"/>
              <a:buChar char="o"/>
            </a:pPr>
            <a:r>
              <a:rPr lang="en-US" sz="3300" dirty="0">
                <a:solidFill>
                  <a:schemeClr val="bg1"/>
                </a:solidFill>
                <a:latin typeface="Book Antiqua" panose="02040602050305030304" pitchFamily="18" charset="0"/>
                <a:cs typeface="Sanskrit Text" panose="02020503050405020304" pitchFamily="18" charset="0"/>
              </a:rPr>
              <a:t>Distributor had a duty to provide training and breached the duty </a:t>
            </a:r>
          </a:p>
          <a:p>
            <a:pPr lvl="2">
              <a:lnSpc>
                <a:spcPct val="110000"/>
              </a:lnSpc>
              <a:buFont typeface="Wingdings" panose="05000000000000000000" pitchFamily="2" charset="2"/>
              <a:buChar char="§"/>
            </a:pPr>
            <a:r>
              <a:rPr lang="en-US" sz="3300" dirty="0">
                <a:solidFill>
                  <a:schemeClr val="bg1"/>
                </a:solidFill>
                <a:latin typeface="Book Antiqua" panose="02040602050305030304" pitchFamily="18" charset="0"/>
                <a:cs typeface="Sanskrit Text" panose="02020503050405020304" pitchFamily="18" charset="0"/>
              </a:rPr>
              <a:t>Undertaker’s doctrine: duty of reasonable care on a party that undertakes to perform a service for another party</a:t>
            </a:r>
          </a:p>
          <a:p>
            <a:pPr lvl="1">
              <a:lnSpc>
                <a:spcPct val="110000"/>
              </a:lnSpc>
              <a:buFont typeface="Courier New" panose="02070309020205020404" pitchFamily="49" charset="0"/>
              <a:buChar char="o"/>
            </a:pPr>
            <a:r>
              <a:rPr lang="en-US" sz="3300" dirty="0">
                <a:solidFill>
                  <a:schemeClr val="bg1"/>
                </a:solidFill>
                <a:latin typeface="Book Antiqua" panose="02040602050305030304" pitchFamily="18" charset="0"/>
                <a:cs typeface="Sanskrit Text" panose="02020503050405020304" pitchFamily="18" charset="0"/>
              </a:rPr>
              <a:t>Breach was proximate cause of $1.7M damage to crane. </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684784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172048"/>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1" y="12281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344245" y="1324447"/>
            <a:ext cx="11407488" cy="5268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solidFill>
                  <a:schemeClr val="bg1"/>
                </a:solidFill>
                <a:latin typeface="Book Antiqua" panose="02040602050305030304" pitchFamily="18" charset="0"/>
                <a:cs typeface="Sanskrit Text" panose="02020503050405020304" pitchFamily="18" charset="0"/>
              </a:rPr>
              <a:t>11</a:t>
            </a:r>
            <a:r>
              <a:rPr lang="en-US" sz="3000" baseline="30000" dirty="0">
                <a:solidFill>
                  <a:schemeClr val="bg1"/>
                </a:solidFill>
                <a:latin typeface="Book Antiqua" panose="02040602050305030304" pitchFamily="18" charset="0"/>
                <a:cs typeface="Sanskrit Text" panose="02020503050405020304" pitchFamily="18" charset="0"/>
              </a:rPr>
              <a:t>th</a:t>
            </a:r>
            <a:r>
              <a:rPr lang="en-US" sz="3000" dirty="0">
                <a:solidFill>
                  <a:schemeClr val="bg1"/>
                </a:solidFill>
                <a:latin typeface="Book Antiqua" panose="02040602050305030304" pitchFamily="18" charset="0"/>
                <a:cs typeface="Sanskrit Text" panose="02020503050405020304" pitchFamily="18" charset="0"/>
              </a:rPr>
              <a:t> Circuit Analysis:</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Product liability claims include the duty to warn.</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Distributors of inherently dangerous products have a duty to notify user of possible consequences of use and misuse. </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“A manufacturer has a duty to warn of dangerous contents in its product which could damage or injure even when the product is not used for its intended purpose.” </a:t>
            </a:r>
            <a:r>
              <a:rPr lang="en-US" sz="2800" i="1" dirty="0">
                <a:solidFill>
                  <a:schemeClr val="bg1"/>
                </a:solidFill>
                <a:latin typeface="Book Antiqua" panose="02040602050305030304" pitchFamily="18" charset="0"/>
                <a:cs typeface="Sanskrit Text" panose="02020503050405020304" pitchFamily="18" charset="0"/>
              </a:rPr>
              <a:t>Id</a:t>
            </a:r>
            <a:r>
              <a:rPr lang="en-US" sz="2800" dirty="0">
                <a:solidFill>
                  <a:schemeClr val="bg1"/>
                </a:solidFill>
                <a:latin typeface="Book Antiqua" panose="02040602050305030304" pitchFamily="18" charset="0"/>
                <a:cs typeface="Sanskrit Text" panose="02020503050405020304" pitchFamily="18" charset="0"/>
              </a:rPr>
              <a:t>. at 1312 (citing </a:t>
            </a:r>
            <a:r>
              <a:rPr lang="en-US" sz="2800" i="1" dirty="0">
                <a:solidFill>
                  <a:schemeClr val="bg1"/>
                </a:solidFill>
                <a:latin typeface="Book Antiqua" panose="02040602050305030304" pitchFamily="18" charset="0"/>
                <a:cs typeface="Sanskrit Text" panose="02020503050405020304" pitchFamily="18" charset="0"/>
              </a:rPr>
              <a:t>Westinghouse</a:t>
            </a:r>
            <a:r>
              <a:rPr lang="en-US" sz="2800" dirty="0">
                <a:solidFill>
                  <a:schemeClr val="bg1"/>
                </a:solidFill>
                <a:latin typeface="Book Antiqua" panose="02040602050305030304" pitchFamily="18" charset="0"/>
                <a:cs typeface="Sanskrit Text" panose="02020503050405020304" pitchFamily="18" charset="0"/>
              </a:rPr>
              <a:t>).</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Duty to warn exists even if the product is non-defective.</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A product may be defective due to an inadequate warning.</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41356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4" y="1235506"/>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186271"/>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344244" y="1524098"/>
            <a:ext cx="11220225" cy="47617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solidFill>
                  <a:schemeClr val="bg1"/>
                </a:solidFill>
                <a:latin typeface="Book Antiqua" panose="02040602050305030304" pitchFamily="18" charset="0"/>
                <a:cs typeface="Sanskrit Text" panose="02020503050405020304" pitchFamily="18" charset="0"/>
              </a:rPr>
              <a:t>11</a:t>
            </a:r>
            <a:r>
              <a:rPr lang="en-US" sz="3000" baseline="30000" dirty="0">
                <a:solidFill>
                  <a:schemeClr val="bg1"/>
                </a:solidFill>
                <a:latin typeface="Book Antiqua" panose="02040602050305030304" pitchFamily="18" charset="0"/>
                <a:cs typeface="Sanskrit Text" panose="02020503050405020304" pitchFamily="18" charset="0"/>
              </a:rPr>
              <a:t>th</a:t>
            </a:r>
            <a:r>
              <a:rPr lang="en-US" sz="3000" dirty="0">
                <a:solidFill>
                  <a:schemeClr val="bg1"/>
                </a:solidFill>
                <a:latin typeface="Book Antiqua" panose="02040602050305030304" pitchFamily="18" charset="0"/>
                <a:cs typeface="Sanskrit Text" panose="02020503050405020304" pitchFamily="18" charset="0"/>
              </a:rPr>
              <a:t> Circuit Analysis:</a:t>
            </a:r>
          </a:p>
          <a:p>
            <a:pPr lvl="1">
              <a:lnSpc>
                <a:spcPct val="110000"/>
              </a:lnSpc>
              <a:buFont typeface="Courier New" panose="02070309020205020404" pitchFamily="49" charset="0"/>
              <a:buChar char="o"/>
            </a:pPr>
            <a:r>
              <a:rPr lang="en-US" sz="3000" dirty="0">
                <a:solidFill>
                  <a:schemeClr val="bg1"/>
                </a:solidFill>
                <a:latin typeface="Book Antiqua" panose="02040602050305030304" pitchFamily="18" charset="0"/>
                <a:cs typeface="Sanskrit Text" panose="02020503050405020304" pitchFamily="18" charset="0"/>
              </a:rPr>
              <a:t>Liebherr position: both theories of negligence (failure to adequately train and failure to send safety bulletin) are failure to warn claims.  </a:t>
            </a:r>
          </a:p>
          <a:p>
            <a:pPr lvl="1">
              <a:lnSpc>
                <a:spcPct val="110000"/>
              </a:lnSpc>
              <a:buFont typeface="Courier New" panose="02070309020205020404" pitchFamily="49" charset="0"/>
              <a:buChar char="o"/>
            </a:pPr>
            <a:r>
              <a:rPr lang="en-US" sz="3000" i="1" dirty="0">
                <a:solidFill>
                  <a:schemeClr val="bg1"/>
                </a:solidFill>
                <a:latin typeface="Book Antiqua" panose="02040602050305030304" pitchFamily="18" charset="0"/>
                <a:cs typeface="Sanskrit Text" panose="02020503050405020304" pitchFamily="18" charset="0"/>
              </a:rPr>
              <a:t>Airport Rent-A-Car, Inc. v. Prevost Car, Inc.</a:t>
            </a:r>
            <a:r>
              <a:rPr lang="en-US" sz="3000" dirty="0">
                <a:solidFill>
                  <a:schemeClr val="bg1"/>
                </a:solidFill>
                <a:latin typeface="Book Antiqua" panose="02040602050305030304" pitchFamily="18" charset="0"/>
                <a:cs typeface="Sanskrit Text" panose="02020503050405020304" pitchFamily="18" charset="0"/>
              </a:rPr>
              <a:t>, 660 So. 2d 628 (Fla. 1995)(holding “failure to warn, without the requisite harm [to person or other property], will not circumvent the economic loss rule”).</a:t>
            </a:r>
          </a:p>
          <a:p>
            <a:pPr lvl="1">
              <a:lnSpc>
                <a:spcPct val="110000"/>
              </a:lnSpc>
              <a:buFont typeface="Courier New" panose="02070309020205020404" pitchFamily="49" charset="0"/>
              <a:buChar char="o"/>
            </a:pPr>
            <a:r>
              <a:rPr lang="en-US" sz="3000" i="1" dirty="0">
                <a:solidFill>
                  <a:schemeClr val="bg1"/>
                </a:solidFill>
                <a:latin typeface="Book Antiqua" panose="02040602050305030304" pitchFamily="18" charset="0"/>
                <a:cs typeface="Sanskrit Text" panose="02020503050405020304" pitchFamily="18" charset="0"/>
              </a:rPr>
              <a:t>Florida Power &amp; Light Co. v. Westinghouse Elec. Corp</a:t>
            </a:r>
            <a:r>
              <a:rPr lang="en-US" sz="3000" dirty="0">
                <a:solidFill>
                  <a:schemeClr val="bg1"/>
                </a:solidFill>
                <a:latin typeface="Book Antiqua" panose="02040602050305030304" pitchFamily="18" charset="0"/>
                <a:cs typeface="Sanskrit Text" panose="02020503050405020304" pitchFamily="18" charset="0"/>
              </a:rPr>
              <a:t>., 610 So. 2d 1259 (Fla. 1992)(holding economic loss rule applied to bar failure to warn claim).</a:t>
            </a: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1071446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bg1"/>
                </a:solidFill>
                <a:latin typeface="Book Antiqua" panose="02040602050305030304" pitchFamily="18" charset="0"/>
                <a:cs typeface="Sanskrit Text" panose="02020503050405020304" pitchFamily="18" charset="0"/>
              </a:rPr>
              <a:t>11</a:t>
            </a:r>
            <a:r>
              <a:rPr lang="en-US" baseline="30000" dirty="0">
                <a:solidFill>
                  <a:schemeClr val="bg1"/>
                </a:solidFill>
                <a:latin typeface="Book Antiqua" panose="02040602050305030304" pitchFamily="18" charset="0"/>
                <a:cs typeface="Sanskrit Text" panose="02020503050405020304" pitchFamily="18" charset="0"/>
              </a:rPr>
              <a:t>th</a:t>
            </a:r>
            <a:r>
              <a:rPr lang="en-US" dirty="0">
                <a:solidFill>
                  <a:schemeClr val="bg1"/>
                </a:solidFill>
                <a:latin typeface="Book Antiqua" panose="02040602050305030304" pitchFamily="18" charset="0"/>
                <a:cs typeface="Sanskrit Text" panose="02020503050405020304" pitchFamily="18" charset="0"/>
              </a:rPr>
              <a:t> Circuit Analysis:</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NBIS position:</a:t>
            </a:r>
          </a:p>
          <a:p>
            <a:pPr lvl="1">
              <a:lnSpc>
                <a:spcPct val="110000"/>
              </a:lnSpc>
              <a:buFont typeface="Courier New" panose="02070309020205020404" pitchFamily="49" charset="0"/>
              <a:buChar char="o"/>
            </a:pPr>
            <a:r>
              <a:rPr lang="en-US" sz="2800" i="1" dirty="0">
                <a:solidFill>
                  <a:schemeClr val="bg1"/>
                </a:solidFill>
                <a:latin typeface="Book Antiqua" panose="02040602050305030304" pitchFamily="18" charset="0"/>
                <a:cs typeface="Sanskrit Text" panose="02020503050405020304" pitchFamily="18" charset="0"/>
              </a:rPr>
              <a:t>Airport</a:t>
            </a:r>
            <a:r>
              <a:rPr lang="en-US" sz="2800" dirty="0">
                <a:solidFill>
                  <a:schemeClr val="bg1"/>
                </a:solidFill>
                <a:latin typeface="Book Antiqua" panose="02040602050305030304" pitchFamily="18" charset="0"/>
                <a:cs typeface="Sanskrit Text" panose="02020503050405020304" pitchFamily="18" charset="0"/>
              </a:rPr>
              <a:t> and </a:t>
            </a:r>
            <a:r>
              <a:rPr lang="en-US" sz="2800" i="1" dirty="0">
                <a:solidFill>
                  <a:schemeClr val="bg1"/>
                </a:solidFill>
                <a:latin typeface="Book Antiqua" panose="02040602050305030304" pitchFamily="18" charset="0"/>
                <a:cs typeface="Sanskrit Text" panose="02020503050405020304" pitchFamily="18" charset="0"/>
              </a:rPr>
              <a:t>FPL</a:t>
            </a:r>
            <a:r>
              <a:rPr lang="en-US" sz="2800" dirty="0">
                <a:solidFill>
                  <a:schemeClr val="bg1"/>
                </a:solidFill>
                <a:latin typeface="Book Antiqua" panose="02040602050305030304" pitchFamily="18" charset="0"/>
                <a:cs typeface="Sanskrit Text" panose="02020503050405020304" pitchFamily="18" charset="0"/>
              </a:rPr>
              <a:t> cases are </a:t>
            </a:r>
            <a:r>
              <a:rPr lang="en-US" sz="2800" dirty="0" err="1">
                <a:solidFill>
                  <a:schemeClr val="bg1"/>
                </a:solidFill>
                <a:latin typeface="Book Antiqua" panose="02040602050305030304" pitchFamily="18" charset="0"/>
                <a:cs typeface="Sanskrit Text" panose="02020503050405020304" pitchFamily="18" charset="0"/>
              </a:rPr>
              <a:t>distinguisable</a:t>
            </a:r>
            <a:r>
              <a:rPr lang="en-US" sz="2800" dirty="0">
                <a:solidFill>
                  <a:schemeClr val="bg1"/>
                </a:solidFill>
                <a:latin typeface="Book Antiqua" panose="02040602050305030304" pitchFamily="18" charset="0"/>
                <a:cs typeface="Sanskrit Text" panose="02020503050405020304" pitchFamily="18" charset="0"/>
              </a:rPr>
              <a:t> because plaintiffs in both cases alleged defects with the products.</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Here, the </a:t>
            </a:r>
            <a:r>
              <a:rPr lang="en-US" sz="2800" u="sng" dirty="0">
                <a:solidFill>
                  <a:schemeClr val="bg1"/>
                </a:solidFill>
                <a:latin typeface="Book Antiqua" panose="02040602050305030304" pitchFamily="18" charset="0"/>
                <a:cs typeface="Sanskrit Text" panose="02020503050405020304" pitchFamily="18" charset="0"/>
              </a:rPr>
              <a:t>parties stipulated no defect</a:t>
            </a:r>
            <a:r>
              <a:rPr lang="en-US" sz="2800" dirty="0">
                <a:solidFill>
                  <a:schemeClr val="bg1"/>
                </a:solidFill>
                <a:latin typeface="Book Antiqua" panose="02040602050305030304" pitchFamily="18" charset="0"/>
                <a:cs typeface="Sanskrit Text" panose="02020503050405020304" pitchFamily="18" charset="0"/>
              </a:rPr>
              <a:t> with the crane.</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658855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361153" y="2041820"/>
            <a:ext cx="11220226" cy="4607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bg1"/>
                </a:solidFill>
                <a:latin typeface="Book Antiqua" panose="02040602050305030304" pitchFamily="18" charset="0"/>
                <a:cs typeface="Sanskrit Text" panose="02020503050405020304" pitchFamily="18" charset="0"/>
              </a:rPr>
              <a:t>11</a:t>
            </a:r>
            <a:r>
              <a:rPr lang="en-US" baseline="30000" dirty="0">
                <a:solidFill>
                  <a:schemeClr val="bg1"/>
                </a:solidFill>
                <a:latin typeface="Book Antiqua" panose="02040602050305030304" pitchFamily="18" charset="0"/>
                <a:cs typeface="Sanskrit Text" panose="02020503050405020304" pitchFamily="18" charset="0"/>
              </a:rPr>
              <a:t>th</a:t>
            </a:r>
            <a:r>
              <a:rPr lang="en-US" dirty="0">
                <a:solidFill>
                  <a:schemeClr val="bg1"/>
                </a:solidFill>
                <a:latin typeface="Book Antiqua" panose="02040602050305030304" pitchFamily="18" charset="0"/>
                <a:cs typeface="Sanskrit Text" panose="02020503050405020304" pitchFamily="18" charset="0"/>
              </a:rPr>
              <a:t> Circuit Analysis:</a:t>
            </a:r>
          </a:p>
          <a:p>
            <a:pPr lvl="1">
              <a:lnSpc>
                <a:spcPct val="110000"/>
              </a:lnSpc>
            </a:pPr>
            <a:r>
              <a:rPr lang="en-US" sz="2800" dirty="0">
                <a:solidFill>
                  <a:schemeClr val="bg1"/>
                </a:solidFill>
                <a:latin typeface="Book Antiqua" panose="02040602050305030304" pitchFamily="18" charset="0"/>
                <a:cs typeface="Sanskrit Text" panose="02020503050405020304" pitchFamily="18" charset="0"/>
              </a:rPr>
              <a:t>Florida law unclear on application of ELR in these facts.</a:t>
            </a:r>
          </a:p>
          <a:p>
            <a:pPr lvl="1">
              <a:lnSpc>
                <a:spcPct val="110000"/>
              </a:lnSpc>
            </a:pPr>
            <a:r>
              <a:rPr lang="en-US" sz="2800" dirty="0">
                <a:solidFill>
                  <a:schemeClr val="bg1"/>
                </a:solidFill>
                <a:latin typeface="Book Antiqua" panose="02040602050305030304" pitchFamily="18" charset="0"/>
                <a:cs typeface="Sanskrit Text" panose="02020503050405020304" pitchFamily="18" charset="0"/>
              </a:rPr>
              <a:t>Echoes of </a:t>
            </a:r>
            <a:r>
              <a:rPr lang="en-US" sz="2800" i="1" dirty="0">
                <a:solidFill>
                  <a:schemeClr val="bg1"/>
                </a:solidFill>
                <a:latin typeface="Book Antiqua" panose="02040602050305030304" pitchFamily="18" charset="0"/>
                <a:cs typeface="Sanskrit Text" panose="02020503050405020304" pitchFamily="18" charset="0"/>
              </a:rPr>
              <a:t>Tiara</a:t>
            </a:r>
            <a:r>
              <a:rPr lang="en-US" sz="2800" dirty="0">
                <a:solidFill>
                  <a:schemeClr val="bg1"/>
                </a:solidFill>
                <a:latin typeface="Book Antiqua" panose="02040602050305030304" pitchFamily="18" charset="0"/>
                <a:cs typeface="Sanskrit Text" panose="02020503050405020304" pitchFamily="18" charset="0"/>
              </a:rPr>
              <a:t> from Justice </a:t>
            </a:r>
            <a:r>
              <a:rPr lang="en-US" sz="2800" dirty="0" err="1">
                <a:solidFill>
                  <a:schemeClr val="bg1"/>
                </a:solidFill>
                <a:latin typeface="Book Antiqua" panose="02040602050305030304" pitchFamily="18" charset="0"/>
                <a:cs typeface="Sanskrit Text" panose="02020503050405020304" pitchFamily="18" charset="0"/>
              </a:rPr>
              <a:t>Pariente’s</a:t>
            </a:r>
            <a:r>
              <a:rPr lang="en-US" sz="2800" dirty="0">
                <a:solidFill>
                  <a:schemeClr val="bg1"/>
                </a:solidFill>
                <a:latin typeface="Book Antiqua" panose="02040602050305030304" pitchFamily="18" charset="0"/>
                <a:cs typeface="Sanskrit Text" panose="02020503050405020304" pitchFamily="18" charset="0"/>
              </a:rPr>
              <a:t> concurrence:</a:t>
            </a:r>
          </a:p>
          <a:p>
            <a:pPr lvl="2">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“We now eliminate once and for all any confusion in the application of the economic loss rule . . . and clearly espouse Justice Wells’ view that ‘the economic loss rule should be limited to cases involving a product which damages itself by reason of a </a:t>
            </a:r>
            <a:r>
              <a:rPr lang="en-US" sz="2800" u="sng" dirty="0">
                <a:solidFill>
                  <a:schemeClr val="bg1"/>
                </a:solidFill>
                <a:latin typeface="Book Antiqua" panose="02040602050305030304" pitchFamily="18" charset="0"/>
                <a:cs typeface="Sanskrit Text" panose="02020503050405020304" pitchFamily="18" charset="0"/>
              </a:rPr>
              <a:t>defect in the product</a:t>
            </a:r>
            <a:r>
              <a:rPr lang="en-US" sz="2800" dirty="0">
                <a:solidFill>
                  <a:schemeClr val="bg1"/>
                </a:solidFill>
                <a:latin typeface="Book Antiqua" panose="02040602050305030304" pitchFamily="18" charset="0"/>
                <a:cs typeface="Sanskrit Text" panose="02020503050405020304" pitchFamily="18" charset="0"/>
              </a:rPr>
              <a:t>.’” </a:t>
            </a:r>
            <a:r>
              <a:rPr lang="en-US" sz="2800" i="1" dirty="0">
                <a:solidFill>
                  <a:schemeClr val="bg1"/>
                </a:solidFill>
                <a:latin typeface="Book Antiqua" panose="02040602050305030304" pitchFamily="18" charset="0"/>
                <a:cs typeface="Sanskrit Text" panose="02020503050405020304" pitchFamily="18" charset="0"/>
              </a:rPr>
              <a:t>Tiara</a:t>
            </a:r>
            <a:r>
              <a:rPr lang="en-US" sz="2800" dirty="0">
                <a:solidFill>
                  <a:schemeClr val="bg1"/>
                </a:solidFill>
                <a:latin typeface="Book Antiqua" panose="02040602050305030304" pitchFamily="18" charset="0"/>
                <a:cs typeface="Sanskrit Text" panose="02020503050405020304" pitchFamily="18" charset="0"/>
              </a:rPr>
              <a:t>, 110 So. 3d at 410 (emphasis added).</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1145023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i="1" dirty="0">
                <a:solidFill>
                  <a:schemeClr val="bg1"/>
                </a:solidFill>
                <a:latin typeface="Book Antiqua" panose="02040602050305030304" pitchFamily="18" charset="0"/>
                <a:cs typeface="Sanskrit Text" panose="02020503050405020304" pitchFamily="18" charset="0"/>
              </a:rPr>
              <a:t>NBIS v. Liebherr-America’s Question</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bg1"/>
                </a:solidFill>
                <a:latin typeface="Book Antiqua" panose="02040602050305030304" pitchFamily="18" charset="0"/>
                <a:cs typeface="Sanskrit Text" panose="02020503050405020304" pitchFamily="18" charset="0"/>
              </a:rPr>
              <a:t>The case settled before the Florida Supreme Court could answer the certified question.</a:t>
            </a:r>
          </a:p>
          <a:p>
            <a:pPr>
              <a:lnSpc>
                <a:spcPct val="110000"/>
              </a:lnSpc>
            </a:pPr>
            <a:r>
              <a:rPr lang="en-US" dirty="0">
                <a:solidFill>
                  <a:schemeClr val="bg1"/>
                </a:solidFill>
                <a:latin typeface="Book Antiqua" panose="02040602050305030304" pitchFamily="18" charset="0"/>
                <a:cs typeface="Sanskrit Text" panose="02020503050405020304" pitchFamily="18" charset="0"/>
              </a:rPr>
              <a:t>Hugh &amp; Vanessa propose some answers.</a:t>
            </a:r>
          </a:p>
          <a:p>
            <a:pPr lvl="1">
              <a:lnSpc>
                <a:spcPct val="110000"/>
              </a:lnSpc>
            </a:pPr>
            <a:r>
              <a:rPr lang="en-US" sz="2800" dirty="0">
                <a:solidFill>
                  <a:schemeClr val="bg1"/>
                </a:solidFill>
                <a:latin typeface="Book Antiqua" panose="02040602050305030304" pitchFamily="18" charset="0"/>
                <a:cs typeface="Sanskrit Text" panose="02020503050405020304" pitchFamily="18" charset="0"/>
              </a:rPr>
              <a:t>See Vanessa’s article: </a:t>
            </a:r>
            <a:r>
              <a:rPr lang="en-US" sz="2800" u="sng" dirty="0">
                <a:latin typeface="Book Antiqua" panose="02040602050305030304" pitchFamily="18" charset="0"/>
                <a:hlinkClick r:id="rId3"/>
              </a:rPr>
              <a:t>A Proposed Answer to the 11th Circuit’s Recent Certified Question About the Economic Loss Rule’s Breadth – The Florida Bar</a:t>
            </a:r>
            <a:endParaRPr lang="en-US" sz="2800" dirty="0">
              <a:latin typeface="Book Antiqua" panose="02040602050305030304" pitchFamily="18" charset="0"/>
            </a:endParaRPr>
          </a:p>
          <a:p>
            <a:pPr marL="457200" lvl="1" indent="0">
              <a:lnSpc>
                <a:spcPct val="110000"/>
              </a:lnSpc>
              <a:buNone/>
            </a:pPr>
            <a:endParaRPr lang="en-US" sz="2800" dirty="0">
              <a:solidFill>
                <a:schemeClr val="bg1"/>
              </a:solidFill>
              <a:latin typeface="Book Antiqua" panose="02040602050305030304" pitchFamily="18" charset="0"/>
              <a:cs typeface="Sanskrit Text" panose="02020503050405020304" pitchFamily="18" charset="0"/>
            </a:endParaRPr>
          </a:p>
          <a:p>
            <a:pPr marL="457200" lvl="1" indent="0">
              <a:lnSpc>
                <a:spcPct val="110000"/>
              </a:lnSpc>
              <a:buNone/>
            </a:pPr>
            <a:endParaRPr lang="en-US" sz="2800"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381293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Application in Construction Cases</a:t>
            </a:r>
            <a:endParaRPr lang="en-US" sz="4000" i="1" dirty="0">
              <a:solidFill>
                <a:schemeClr val="bg1"/>
              </a:solidFill>
              <a:latin typeface="Book Antiqua" panose="02040602050305030304" pitchFamily="18" charset="0"/>
              <a:cs typeface="Sanskrit Text" panose="02020503050405020304" pitchFamily="18" charset="0"/>
            </a:endParaRP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solidFill>
                  <a:schemeClr val="bg1"/>
                </a:solidFill>
                <a:latin typeface="Book Antiqua" panose="02040602050305030304" pitchFamily="18" charset="0"/>
                <a:cs typeface="Sanskrit Text" panose="02020503050405020304" pitchFamily="18" charset="0"/>
              </a:rPr>
              <a:t>ELR only eliminates tort claims (not FBC violation, common law indemnity, etc.).</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Narrowing the issues and claims.</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Scenario: contractual privity exists, but tort claims expand available damages.</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Scenario: no contractual privity exists, and no FBC violation occurred. </a:t>
            </a:r>
          </a:p>
          <a:p>
            <a:pPr>
              <a:lnSpc>
                <a:spcPct val="110000"/>
              </a:lnSpc>
            </a:pPr>
            <a:endParaRPr lang="en-US" sz="3000" dirty="0">
              <a:solidFill>
                <a:schemeClr val="bg1"/>
              </a:solidFill>
              <a:latin typeface="Book Antiqua" panose="02040602050305030304" pitchFamily="18" charset="0"/>
              <a:cs typeface="Sanskrit Text" panose="02020503050405020304" pitchFamily="18" charset="0"/>
            </a:endParaRPr>
          </a:p>
          <a:p>
            <a:pPr>
              <a:lnSpc>
                <a:spcPct val="110000"/>
              </a:lnSpc>
            </a:pPr>
            <a:endParaRPr lang="en-US" sz="3000" dirty="0">
              <a:solidFill>
                <a:schemeClr val="bg1"/>
              </a:solidFill>
              <a:latin typeface="Book Antiqua" panose="02040602050305030304" pitchFamily="18" charset="0"/>
              <a:cs typeface="Sanskrit Text" panose="02020503050405020304" pitchFamily="18" charset="0"/>
            </a:endParaRP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849962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Application in Construction Cases</a:t>
            </a:r>
            <a:endParaRPr lang="en-US" sz="4000" i="1" dirty="0">
              <a:solidFill>
                <a:schemeClr val="bg1"/>
              </a:solidFill>
              <a:latin typeface="Book Antiqua" panose="02040602050305030304" pitchFamily="18" charset="0"/>
              <a:cs typeface="Sanskrit Text" panose="02020503050405020304" pitchFamily="18" charset="0"/>
            </a:endParaRP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solidFill>
                  <a:schemeClr val="bg1"/>
                </a:solidFill>
                <a:latin typeface="Book Antiqua" panose="02040602050305030304" pitchFamily="18" charset="0"/>
                <a:cs typeface="Sanskrit Text" panose="02020503050405020304" pitchFamily="18" charset="0"/>
              </a:rPr>
              <a:t>Scenario: no contractual privity exists, and FBC does not apply (suppliers).</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Scenario: negligence and common law indemnity are the only claims. </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Impact on insurance coverage if tort claims dismissed?</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Other applications?</a:t>
            </a:r>
          </a:p>
          <a:p>
            <a:pPr>
              <a:lnSpc>
                <a:spcPct val="110000"/>
              </a:lnSpc>
            </a:pPr>
            <a:endParaRPr lang="en-US" sz="3000" dirty="0">
              <a:solidFill>
                <a:schemeClr val="bg1"/>
              </a:solidFill>
              <a:latin typeface="Book Antiqua" panose="02040602050305030304" pitchFamily="18" charset="0"/>
              <a:cs typeface="Sanskrit Text" panose="02020503050405020304" pitchFamily="18" charset="0"/>
            </a:endParaRPr>
          </a:p>
          <a:p>
            <a:pPr>
              <a:lnSpc>
                <a:spcPct val="110000"/>
              </a:lnSpc>
            </a:pPr>
            <a:endParaRPr lang="en-US" sz="3000" dirty="0">
              <a:solidFill>
                <a:schemeClr val="bg1"/>
              </a:solidFill>
              <a:latin typeface="Book Antiqua" panose="02040602050305030304" pitchFamily="18" charset="0"/>
              <a:cs typeface="Sanskrit Text" panose="02020503050405020304" pitchFamily="18" charset="0"/>
            </a:endParaRP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78755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ED3B4-E681-F574-F01A-EB3FBA0FEF72}"/>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ABDFD0E-3929-1ABF-621E-926B5B900533}"/>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827E81B0-BFBE-4FF7-11D1-BAE81A20C405}"/>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New ELR Cases</a:t>
            </a:r>
            <a:endParaRPr lang="en-US" sz="4000" i="1" dirty="0">
              <a:solidFill>
                <a:schemeClr val="bg1"/>
              </a:solidFill>
              <a:latin typeface="Book Antiqua" panose="02040602050305030304" pitchFamily="18" charset="0"/>
              <a:cs typeface="Sanskrit Text" panose="02020503050405020304" pitchFamily="18" charset="0"/>
            </a:endParaRPr>
          </a:p>
        </p:txBody>
      </p:sp>
      <p:sp>
        <p:nvSpPr>
          <p:cNvPr id="15" name="Content Placeholder 3">
            <a:extLst>
              <a:ext uri="{FF2B5EF4-FFF2-40B4-BE49-F238E27FC236}">
                <a16:creationId xmlns:a16="http://schemas.microsoft.com/office/drawing/2014/main" id="{99B023F0-1B4B-565C-CFFB-83DAD4A3C21D}"/>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0C2537C-9028-69A1-2043-D83282A0D199}"/>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solidFill>
                  <a:schemeClr val="bg1"/>
                </a:solidFill>
                <a:latin typeface="Book Antiqua" panose="02040602050305030304" pitchFamily="18" charset="0"/>
                <a:cs typeface="Sanskrit Text" panose="02020503050405020304" pitchFamily="18" charset="0"/>
              </a:rPr>
              <a:t>Attempts to repackage breach of warranty claims as negligent misrepresentation torts blocked by ELR:</a:t>
            </a:r>
          </a:p>
          <a:p>
            <a:pPr>
              <a:lnSpc>
                <a:spcPct val="110000"/>
              </a:lnSpc>
            </a:pPr>
            <a:r>
              <a:rPr lang="en-US" sz="3000" i="1" dirty="0">
                <a:solidFill>
                  <a:schemeClr val="bg1"/>
                </a:solidFill>
                <a:latin typeface="Book Antiqua" panose="02040602050305030304" pitchFamily="18" charset="0"/>
                <a:cs typeface="Sanskrit Text" panose="02020503050405020304" pitchFamily="18" charset="0"/>
              </a:rPr>
              <a:t>Dawson v. Generac Power Sys., Inc.</a:t>
            </a:r>
            <a:r>
              <a:rPr lang="en-US" sz="3000" dirty="0">
                <a:solidFill>
                  <a:schemeClr val="bg1"/>
                </a:solidFill>
                <a:latin typeface="Book Antiqua" panose="02040602050305030304" pitchFamily="18" charset="0"/>
                <a:cs typeface="Sanskrit Text" panose="02020503050405020304" pitchFamily="18" charset="0"/>
              </a:rPr>
              <a:t>, Case No. 8:24-cv-2412-KMM-LSG, 2026 WL 1277950, at *4 (</a:t>
            </a:r>
            <a:r>
              <a:rPr lang="en-US" sz="3000" dirty="0" err="1">
                <a:solidFill>
                  <a:schemeClr val="bg1"/>
                </a:solidFill>
                <a:latin typeface="Book Antiqua" panose="02040602050305030304" pitchFamily="18" charset="0"/>
                <a:cs typeface="Sanskrit Text" panose="02020503050405020304" pitchFamily="18" charset="0"/>
              </a:rPr>
              <a:t>M.D.Fla</a:t>
            </a:r>
            <a:r>
              <a:rPr lang="en-US" sz="3000" dirty="0">
                <a:solidFill>
                  <a:schemeClr val="bg1"/>
                </a:solidFill>
                <a:latin typeface="Book Antiqua" panose="02040602050305030304" pitchFamily="18" charset="0"/>
                <a:cs typeface="Sanskrit Text" panose="02020503050405020304" pitchFamily="18" charset="0"/>
              </a:rPr>
              <a:t>. May 11, 2026).</a:t>
            </a:r>
          </a:p>
          <a:p>
            <a:pPr>
              <a:lnSpc>
                <a:spcPct val="110000"/>
              </a:lnSpc>
            </a:pPr>
            <a:r>
              <a:rPr lang="en-US" sz="3000" i="1" dirty="0">
                <a:solidFill>
                  <a:schemeClr val="bg1"/>
                </a:solidFill>
                <a:latin typeface="Book Antiqua" panose="02040602050305030304" pitchFamily="18" charset="0"/>
                <a:cs typeface="Sanskrit Text" panose="02020503050405020304" pitchFamily="18" charset="0"/>
              </a:rPr>
              <a:t>AMQ Int’l Corp., v. 3Tek Glob., LLC</a:t>
            </a:r>
            <a:r>
              <a:rPr lang="en-US" sz="3000" dirty="0">
                <a:solidFill>
                  <a:schemeClr val="bg1"/>
                </a:solidFill>
                <a:latin typeface="Book Antiqua" panose="02040602050305030304" pitchFamily="18" charset="0"/>
                <a:cs typeface="Sanskrit Text" panose="02020503050405020304" pitchFamily="18" charset="0"/>
              </a:rPr>
              <a:t>, Case No. 8:24-cv-1913-WFJ-CPT, 2026 WL 1256131, at *9 (</a:t>
            </a:r>
            <a:r>
              <a:rPr lang="en-US" sz="3000" dirty="0" err="1">
                <a:solidFill>
                  <a:schemeClr val="bg1"/>
                </a:solidFill>
                <a:latin typeface="Book Antiqua" panose="02040602050305030304" pitchFamily="18" charset="0"/>
                <a:cs typeface="Sanskrit Text" panose="02020503050405020304" pitchFamily="18" charset="0"/>
              </a:rPr>
              <a:t>M.D.Fla</a:t>
            </a:r>
            <a:r>
              <a:rPr lang="en-US" sz="3000" dirty="0">
                <a:solidFill>
                  <a:schemeClr val="bg1"/>
                </a:solidFill>
                <a:latin typeface="Book Antiqua" panose="02040602050305030304" pitchFamily="18" charset="0"/>
                <a:cs typeface="Sanskrit Text" panose="02020503050405020304" pitchFamily="18" charset="0"/>
              </a:rPr>
              <a:t>. May 7, 2026).</a:t>
            </a:r>
          </a:p>
          <a:p>
            <a:pPr>
              <a:lnSpc>
                <a:spcPct val="110000"/>
              </a:lnSpc>
            </a:pPr>
            <a:endParaRPr lang="en-US" sz="3000" dirty="0">
              <a:solidFill>
                <a:schemeClr val="bg1"/>
              </a:solidFill>
              <a:latin typeface="Book Antiqua" panose="02040602050305030304" pitchFamily="18" charset="0"/>
              <a:cs typeface="Sanskrit Text" panose="02020503050405020304" pitchFamily="18" charset="0"/>
            </a:endParaRP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356912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What is the Economic Loss Rule?</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000" dirty="0">
                <a:solidFill>
                  <a:schemeClr val="bg1"/>
                </a:solidFill>
                <a:latin typeface="Book Antiqua" panose="02040602050305030304" pitchFamily="18" charset="0"/>
                <a:cs typeface="Sanskrit Text" panose="02020503050405020304" pitchFamily="18" charset="0"/>
              </a:rPr>
              <a:t>“A court-created doctrine which prohibits the extension of tort recovery for cases in which a </a:t>
            </a:r>
            <a:r>
              <a:rPr lang="en-US" sz="3000" u="sng" dirty="0">
                <a:solidFill>
                  <a:schemeClr val="bg1"/>
                </a:solidFill>
                <a:latin typeface="Book Antiqua" panose="02040602050305030304" pitchFamily="18" charset="0"/>
                <a:cs typeface="Sanskrit Text" panose="02020503050405020304" pitchFamily="18" charset="0"/>
              </a:rPr>
              <a:t>product has damaged only itself</a:t>
            </a:r>
            <a:r>
              <a:rPr lang="en-US" sz="3000" dirty="0">
                <a:solidFill>
                  <a:schemeClr val="bg1"/>
                </a:solidFill>
                <a:latin typeface="Book Antiqua" panose="02040602050305030304" pitchFamily="18" charset="0"/>
                <a:cs typeface="Sanskrit Text" panose="02020503050405020304" pitchFamily="18" charset="0"/>
              </a:rPr>
              <a:t> and there is </a:t>
            </a:r>
            <a:r>
              <a:rPr lang="en-US" sz="3000" u="sng" dirty="0">
                <a:solidFill>
                  <a:schemeClr val="bg1"/>
                </a:solidFill>
                <a:latin typeface="Book Antiqua" panose="02040602050305030304" pitchFamily="18" charset="0"/>
                <a:cs typeface="Sanskrit Text" panose="02020503050405020304" pitchFamily="18" charset="0"/>
              </a:rPr>
              <a:t>no personal injury </a:t>
            </a:r>
            <a:r>
              <a:rPr lang="en-US" sz="3000" dirty="0">
                <a:solidFill>
                  <a:schemeClr val="bg1"/>
                </a:solidFill>
                <a:latin typeface="Book Antiqua" panose="02040602050305030304" pitchFamily="18" charset="0"/>
                <a:cs typeface="Sanskrit Text" panose="02020503050405020304" pitchFamily="18" charset="0"/>
              </a:rPr>
              <a:t>or </a:t>
            </a:r>
            <a:r>
              <a:rPr lang="en-US" sz="3000" u="sng" dirty="0">
                <a:solidFill>
                  <a:schemeClr val="bg1"/>
                </a:solidFill>
                <a:latin typeface="Book Antiqua" panose="02040602050305030304" pitchFamily="18" charset="0"/>
                <a:cs typeface="Sanskrit Text" panose="02020503050405020304" pitchFamily="18" charset="0"/>
              </a:rPr>
              <a:t>damage to ‘other property</a:t>
            </a:r>
            <a:r>
              <a:rPr lang="en-US" sz="3000" dirty="0">
                <a:solidFill>
                  <a:schemeClr val="bg1"/>
                </a:solidFill>
                <a:latin typeface="Book Antiqua" panose="02040602050305030304" pitchFamily="18" charset="0"/>
                <a:cs typeface="Sanskrit Text" panose="02020503050405020304" pitchFamily="18" charset="0"/>
              </a:rPr>
              <a:t>,’ and the losses or damage are economic in nature.”</a:t>
            </a:r>
          </a:p>
          <a:p>
            <a:pPr marL="0" indent="0">
              <a:lnSpc>
                <a:spcPct val="110000"/>
              </a:lnSpc>
              <a:buNone/>
            </a:pPr>
            <a:r>
              <a:rPr lang="en-US" sz="3000" i="1" dirty="0" err="1">
                <a:solidFill>
                  <a:schemeClr val="bg1"/>
                </a:solidFill>
                <a:latin typeface="Book Antiqua" panose="02040602050305030304" pitchFamily="18" charset="0"/>
                <a:cs typeface="Sanskrit Text" panose="02020503050405020304" pitchFamily="18" charset="0"/>
              </a:rPr>
              <a:t>Moransais</a:t>
            </a:r>
            <a:r>
              <a:rPr lang="en-US" sz="3000" i="1" dirty="0">
                <a:solidFill>
                  <a:schemeClr val="bg1"/>
                </a:solidFill>
                <a:latin typeface="Book Antiqua" panose="02040602050305030304" pitchFamily="18" charset="0"/>
                <a:cs typeface="Sanskrit Text" panose="02020503050405020304" pitchFamily="18" charset="0"/>
              </a:rPr>
              <a:t> v. </a:t>
            </a:r>
            <a:r>
              <a:rPr lang="en-US" sz="3000" i="1" dirty="0" err="1">
                <a:solidFill>
                  <a:schemeClr val="bg1"/>
                </a:solidFill>
                <a:latin typeface="Book Antiqua" panose="02040602050305030304" pitchFamily="18" charset="0"/>
                <a:cs typeface="Sanskrit Text" panose="02020503050405020304" pitchFamily="18" charset="0"/>
              </a:rPr>
              <a:t>Heathman</a:t>
            </a:r>
            <a:r>
              <a:rPr lang="en-US" sz="3000" dirty="0">
                <a:solidFill>
                  <a:schemeClr val="bg1"/>
                </a:solidFill>
                <a:latin typeface="Book Antiqua" panose="02040602050305030304" pitchFamily="18" charset="0"/>
                <a:cs typeface="Sanskrit Text" panose="02020503050405020304" pitchFamily="18" charset="0"/>
              </a:rPr>
              <a:t>, 744 So. 2d 973, 979 (Fla. 1999).</a:t>
            </a: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416619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QUESTIONS?</a:t>
            </a:r>
            <a:endParaRPr lang="en-US" sz="4000" i="1" dirty="0">
              <a:solidFill>
                <a:schemeClr val="bg1"/>
              </a:solidFill>
              <a:latin typeface="Book Antiqua" panose="02040602050305030304" pitchFamily="18" charset="0"/>
              <a:cs typeface="Sanskrit Text" panose="02020503050405020304" pitchFamily="18" charset="0"/>
            </a:endParaRP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bg1"/>
                </a:solidFill>
                <a:latin typeface="Book Antiqua" panose="02040602050305030304" pitchFamily="18" charset="0"/>
                <a:cs typeface="Sanskrit Text" panose="02020503050405020304" pitchFamily="18" charset="0"/>
              </a:rPr>
              <a:t>Hugh Higgins</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hlinkClick r:id="rId2"/>
              </a:rPr>
              <a:t>hhiggins@bacharagroup.com</a:t>
            </a:r>
            <a:endParaRPr lang="en-US" sz="2800" dirty="0">
              <a:solidFill>
                <a:schemeClr val="bg1"/>
              </a:solidFill>
              <a:latin typeface="Book Antiqua" panose="02040602050305030304" pitchFamily="18" charset="0"/>
              <a:cs typeface="Sanskrit Text" panose="02020503050405020304" pitchFamily="18" charset="0"/>
            </a:endParaRP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727-284-1000</a:t>
            </a:r>
          </a:p>
          <a:p>
            <a:pPr>
              <a:lnSpc>
                <a:spcPct val="110000"/>
              </a:lnSpc>
            </a:pPr>
            <a:endParaRPr lang="en-US" dirty="0">
              <a:solidFill>
                <a:schemeClr val="bg1"/>
              </a:solidFill>
              <a:latin typeface="Book Antiqua" panose="02040602050305030304" pitchFamily="18" charset="0"/>
              <a:cs typeface="Sanskrit Text" panose="02020503050405020304" pitchFamily="18" charset="0"/>
            </a:endParaRPr>
          </a:p>
          <a:p>
            <a:pPr>
              <a:lnSpc>
                <a:spcPct val="110000"/>
              </a:lnSpc>
            </a:pPr>
            <a:r>
              <a:rPr lang="en-US" dirty="0">
                <a:solidFill>
                  <a:schemeClr val="bg1"/>
                </a:solidFill>
                <a:latin typeface="Book Antiqua" panose="02040602050305030304" pitchFamily="18" charset="0"/>
                <a:cs typeface="Sanskrit Text" panose="02020503050405020304" pitchFamily="18" charset="0"/>
              </a:rPr>
              <a:t>Vanessa Lopez</a:t>
            </a: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hlinkClick r:id="rId3"/>
              </a:rPr>
              <a:t>vanessa.lopez@hklaw.com</a:t>
            </a:r>
            <a:endParaRPr lang="en-US" sz="2800" dirty="0">
              <a:solidFill>
                <a:schemeClr val="bg1"/>
              </a:solidFill>
              <a:latin typeface="Book Antiqua" panose="02040602050305030304" pitchFamily="18" charset="0"/>
              <a:cs typeface="Sanskrit Text" panose="02020503050405020304" pitchFamily="18" charset="0"/>
            </a:endParaRPr>
          </a:p>
          <a:p>
            <a:pPr lvl="1">
              <a:lnSpc>
                <a:spcPct val="110000"/>
              </a:lnSpc>
              <a:buFont typeface="Courier New" panose="02070309020205020404" pitchFamily="49" charset="0"/>
              <a:buChar char="o"/>
            </a:pPr>
            <a:r>
              <a:rPr lang="en-US" sz="2800" dirty="0">
                <a:solidFill>
                  <a:schemeClr val="bg1"/>
                </a:solidFill>
                <a:latin typeface="Book Antiqua" panose="02040602050305030304" pitchFamily="18" charset="0"/>
                <a:cs typeface="Sanskrit Text" panose="02020503050405020304" pitchFamily="18" charset="0"/>
              </a:rPr>
              <a:t>305-789-7719</a:t>
            </a:r>
          </a:p>
          <a:p>
            <a:pPr>
              <a:lnSpc>
                <a:spcPct val="110000"/>
              </a:lnSpc>
            </a:pPr>
            <a:endParaRPr lang="en-US" sz="3000" i="1" dirty="0">
              <a:solidFill>
                <a:schemeClr val="bg1"/>
              </a:solidFill>
              <a:latin typeface="Book Antiqua" panose="02040602050305030304" pitchFamily="18" charset="0"/>
              <a:cs typeface="Sanskrit Text" panose="02020503050405020304" pitchFamily="18" charset="0"/>
            </a:endParaRP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179514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E6A9F2-AEDF-964E-CBFB-0C6893C00D47}"/>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AC5047-BAB9-13A6-97AA-8A9581FD19C0}"/>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Duty Under The Economic Loss Rule</a:t>
            </a:r>
          </a:p>
        </p:txBody>
      </p:sp>
      <p:sp>
        <p:nvSpPr>
          <p:cNvPr id="15" name="Content Placeholder 3">
            <a:extLst>
              <a:ext uri="{FF2B5EF4-FFF2-40B4-BE49-F238E27FC236}">
                <a16:creationId xmlns:a16="http://schemas.microsoft.com/office/drawing/2014/main" id="{9D810E9A-699D-3D5F-103C-A4733BDE1CAB}"/>
              </a:ext>
            </a:extLst>
          </p:cNvPr>
          <p:cNvSpPr>
            <a:spLocks noGrp="1"/>
          </p:cNvSpPr>
          <p:nvPr>
            <p:ph idx="1"/>
          </p:nvPr>
        </p:nvSpPr>
        <p:spPr>
          <a:xfrm>
            <a:off x="838201" y="1889420"/>
            <a:ext cx="10590778" cy="4031070"/>
          </a:xfrm>
        </p:spPr>
        <p:txBody>
          <a:bodyPr>
            <a:normAutofit/>
          </a:bodyPr>
          <a:lstStyle/>
          <a:p>
            <a:pPr marL="0" indent="0">
              <a:lnSpc>
                <a:spcPct val="110000"/>
              </a:lnSpc>
              <a:buNone/>
            </a:pPr>
            <a:endParaRPr lang="en-US" sz="3000" dirty="0">
              <a:latin typeface="Book Antiqua" panose="02040602050305030304" pitchFamily="18" charset="0"/>
              <a:cs typeface="Sanskrit Text" panose="02020503050405020304" pitchFamily="18" charset="0"/>
            </a:endParaRPr>
          </a:p>
          <a:p>
            <a:pPr marL="0" indent="0">
              <a:lnSpc>
                <a:spcPct val="110000"/>
              </a:lnSpc>
              <a:buNone/>
            </a:pPr>
            <a:endParaRPr lang="en-US" sz="1500" dirty="0"/>
          </a:p>
          <a:p>
            <a:pPr>
              <a:lnSpc>
                <a:spcPct val="110000"/>
              </a:lnSpc>
            </a:pPr>
            <a:endParaRPr lang="en-US" sz="1500" dirty="0"/>
          </a:p>
        </p:txBody>
      </p:sp>
      <p:sp>
        <p:nvSpPr>
          <p:cNvPr id="3" name="Content Placeholder 3">
            <a:extLst>
              <a:ext uri="{FF2B5EF4-FFF2-40B4-BE49-F238E27FC236}">
                <a16:creationId xmlns:a16="http://schemas.microsoft.com/office/drawing/2014/main" id="{B8E3A32E-DA30-A861-EB20-80F78B8088D3}"/>
              </a:ext>
            </a:extLst>
          </p:cNvPr>
          <p:cNvSpPr txBox="1">
            <a:spLocks/>
          </p:cNvSpPr>
          <p:nvPr/>
        </p:nvSpPr>
        <p:spPr>
          <a:xfrm>
            <a:off x="990601" y="2041820"/>
            <a:ext cx="10590778" cy="4031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000" dirty="0">
                <a:solidFill>
                  <a:schemeClr val="bg1"/>
                </a:solidFill>
                <a:latin typeface="Book Antiqua" panose="02040602050305030304" pitchFamily="18" charset="0"/>
                <a:cs typeface="Sanskrit Text" panose="02020503050405020304" pitchFamily="18" charset="0"/>
              </a:rPr>
              <a:t>Product Liability Economic Loss Rule:</a:t>
            </a:r>
          </a:p>
          <a:p>
            <a:pPr>
              <a:lnSpc>
                <a:spcPct val="110000"/>
              </a:lnSpc>
            </a:pPr>
            <a:r>
              <a:rPr lang="en-US" sz="3000" dirty="0">
                <a:solidFill>
                  <a:schemeClr val="bg1"/>
                </a:solidFill>
                <a:latin typeface="Book Antiqua" panose="02040602050305030304" pitchFamily="18" charset="0"/>
                <a:cs typeface="Sanskrit Text" panose="02020503050405020304" pitchFamily="18" charset="0"/>
              </a:rPr>
              <a:t>“A manufacturer in a commercial relationship has no duty under either a negligence or strict products liability theory to prevent a product from injuring itself.” </a:t>
            </a:r>
            <a:r>
              <a:rPr lang="en-US" sz="3000" i="1" dirty="0">
                <a:solidFill>
                  <a:schemeClr val="bg1"/>
                </a:solidFill>
                <a:latin typeface="Book Antiqua" panose="02040602050305030304" pitchFamily="18" charset="0"/>
                <a:cs typeface="Sanskrit Text" panose="02020503050405020304" pitchFamily="18" charset="0"/>
              </a:rPr>
              <a:t>Florida Power &amp; Light Co. v. Westinghouse Elec. Corp.</a:t>
            </a:r>
            <a:r>
              <a:rPr lang="en-US" sz="3000" dirty="0">
                <a:solidFill>
                  <a:schemeClr val="bg1"/>
                </a:solidFill>
                <a:latin typeface="Book Antiqua" panose="02040602050305030304" pitchFamily="18" charset="0"/>
                <a:cs typeface="Sanskrit Text" panose="02020503050405020304" pitchFamily="18" charset="0"/>
              </a:rPr>
              <a:t>, 510 So. 2d 899,  901 (Fla. 1987).  </a:t>
            </a:r>
          </a:p>
          <a:p>
            <a:pPr marL="0" indent="0">
              <a:lnSpc>
                <a:spcPct val="110000"/>
              </a:lnSpc>
              <a:buFont typeface="Arial" panose="020B0604020202020204" pitchFamily="34" charset="0"/>
              <a:buNone/>
            </a:pPr>
            <a:endParaRPr lang="en-US" sz="3000" dirty="0">
              <a:latin typeface="Palatino" panose="02040602050305020304" pitchFamily="18" charset="0"/>
            </a:endParaRPr>
          </a:p>
          <a:p>
            <a:pPr marL="0" indent="0">
              <a:lnSpc>
                <a:spcPct val="110000"/>
              </a:lnSpc>
              <a:buFont typeface="Arial" panose="020B0604020202020204" pitchFamily="34" charset="0"/>
              <a:buNone/>
            </a:pPr>
            <a:endParaRPr lang="en-US" sz="1500" dirty="0"/>
          </a:p>
          <a:p>
            <a:pPr>
              <a:lnSpc>
                <a:spcPct val="110000"/>
              </a:lnSpc>
            </a:pPr>
            <a:endParaRPr lang="en-US" sz="1500" dirty="0"/>
          </a:p>
        </p:txBody>
      </p:sp>
    </p:spTree>
    <p:extLst>
      <p:ext uri="{BB962C8B-B14F-4D97-AF65-F5344CB8AC3E}">
        <p14:creationId xmlns:p14="http://schemas.microsoft.com/office/powerpoint/2010/main" val="215961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C9C37-BB46-7515-33D4-83AD1E41F70E}"/>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BC298-3BA1-B1AB-1520-09721680A806}"/>
              </a:ext>
            </a:extLst>
          </p:cNvPr>
          <p:cNvCxnSpPr>
            <a:cxnSpLocks/>
          </p:cNvCxnSpPr>
          <p:nvPr/>
        </p:nvCxnSpPr>
        <p:spPr>
          <a:xfrm>
            <a:off x="344245" y="1742737"/>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DBAFBAE0-F631-399C-AAAD-64E7A2C0F04A}"/>
              </a:ext>
            </a:extLst>
          </p:cNvPr>
          <p:cNvSpPr>
            <a:spLocks noGrp="1"/>
          </p:cNvSpPr>
          <p:nvPr>
            <p:ph type="title"/>
          </p:nvPr>
        </p:nvSpPr>
        <p:spPr>
          <a:xfrm>
            <a:off x="838200" y="526223"/>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What is the Economic Loss Rule?</a:t>
            </a:r>
          </a:p>
        </p:txBody>
      </p:sp>
      <p:sp>
        <p:nvSpPr>
          <p:cNvPr id="15" name="Content Placeholder 3">
            <a:extLst>
              <a:ext uri="{FF2B5EF4-FFF2-40B4-BE49-F238E27FC236}">
                <a16:creationId xmlns:a16="http://schemas.microsoft.com/office/drawing/2014/main" id="{7FA6353F-AD6C-626E-26C3-583C033620ED}"/>
              </a:ext>
            </a:extLst>
          </p:cNvPr>
          <p:cNvSpPr>
            <a:spLocks noGrp="1"/>
          </p:cNvSpPr>
          <p:nvPr>
            <p:ph idx="1"/>
          </p:nvPr>
        </p:nvSpPr>
        <p:spPr>
          <a:xfrm>
            <a:off x="838201" y="1889420"/>
            <a:ext cx="10590778" cy="4031070"/>
          </a:xfrm>
        </p:spPr>
        <p:txBody>
          <a:bodyPr>
            <a:normAutofit fontScale="92500" lnSpcReduction="10000"/>
          </a:bodyPr>
          <a:lstStyle/>
          <a:p>
            <a:pPr>
              <a:lnSpc>
                <a:spcPct val="110000"/>
              </a:lnSpc>
            </a:pPr>
            <a:r>
              <a:rPr lang="en-US" sz="3600" dirty="0">
                <a:solidFill>
                  <a:schemeClr val="bg1"/>
                </a:solidFill>
                <a:latin typeface="Book Antiqua" panose="02040602050305030304" pitchFamily="18" charset="0"/>
                <a:cs typeface="Sanskrit Text" panose="02020503050405020304" pitchFamily="18" charset="0"/>
              </a:rPr>
              <a:t>Example:</a:t>
            </a:r>
          </a:p>
          <a:p>
            <a:pPr lvl="1">
              <a:lnSpc>
                <a:spcPct val="110000"/>
              </a:lnSpc>
              <a:buFont typeface="Courier New" panose="02070309020205020404" pitchFamily="49" charset="0"/>
              <a:buChar char="o"/>
            </a:pPr>
            <a:r>
              <a:rPr lang="en-US" sz="3200" dirty="0">
                <a:solidFill>
                  <a:schemeClr val="bg1"/>
                </a:solidFill>
                <a:latin typeface="Book Antiqua" panose="02040602050305030304" pitchFamily="18" charset="0"/>
                <a:cs typeface="Sanskrit Text" panose="02020503050405020304" pitchFamily="18" charset="0"/>
              </a:rPr>
              <a:t>Blender that explodes (no one injured, no other damage)</a:t>
            </a:r>
          </a:p>
          <a:p>
            <a:pPr lvl="1">
              <a:lnSpc>
                <a:spcPct val="110000"/>
              </a:lnSpc>
              <a:buFont typeface="Courier New" panose="02070309020205020404" pitchFamily="49" charset="0"/>
              <a:buChar char="o"/>
            </a:pPr>
            <a:r>
              <a:rPr lang="en-US" sz="3200" dirty="0">
                <a:solidFill>
                  <a:schemeClr val="bg1"/>
                </a:solidFill>
                <a:latin typeface="Book Antiqua" panose="02040602050305030304" pitchFamily="18" charset="0"/>
                <a:cs typeface="Sanskrit Text" panose="02020503050405020304" pitchFamily="18" charset="0"/>
              </a:rPr>
              <a:t>Remedy? Depends on the Warranty </a:t>
            </a:r>
          </a:p>
          <a:p>
            <a:pPr lvl="1">
              <a:lnSpc>
                <a:spcPct val="110000"/>
              </a:lnSpc>
              <a:buFont typeface="Courier New" panose="02070309020205020404" pitchFamily="49" charset="0"/>
              <a:buChar char="o"/>
            </a:pPr>
            <a:r>
              <a:rPr lang="en-US" sz="3200" dirty="0">
                <a:solidFill>
                  <a:schemeClr val="bg1"/>
                </a:solidFill>
                <a:latin typeface="Book Antiqua" panose="02040602050305030304" pitchFamily="18" charset="0"/>
                <a:cs typeface="Sanskrit Text" panose="02020503050405020304" pitchFamily="18" charset="0"/>
              </a:rPr>
              <a:t>Out of warranty = Out of luck</a:t>
            </a:r>
          </a:p>
          <a:p>
            <a:pPr>
              <a:lnSpc>
                <a:spcPct val="110000"/>
              </a:lnSpc>
            </a:pPr>
            <a:r>
              <a:rPr lang="en-US" sz="3600" dirty="0">
                <a:solidFill>
                  <a:schemeClr val="bg1"/>
                </a:solidFill>
                <a:latin typeface="Book Antiqua" panose="02040602050305030304" pitchFamily="18" charset="0"/>
                <a:cs typeface="Sanskrit Text" panose="02020503050405020304" pitchFamily="18" charset="0"/>
              </a:rPr>
              <a:t>Plaintiff is NOT seeking</a:t>
            </a:r>
          </a:p>
          <a:p>
            <a:pPr lvl="1">
              <a:lnSpc>
                <a:spcPct val="110000"/>
              </a:lnSpc>
              <a:buFont typeface="Courier New" panose="02070309020205020404" pitchFamily="49" charset="0"/>
              <a:buChar char="o"/>
            </a:pPr>
            <a:r>
              <a:rPr lang="en-US" sz="3200" dirty="0">
                <a:solidFill>
                  <a:schemeClr val="bg1"/>
                </a:solidFill>
                <a:latin typeface="Book Antiqua" panose="02040602050305030304" pitchFamily="18" charset="0"/>
                <a:cs typeface="Sanskrit Text" panose="02020503050405020304" pitchFamily="18" charset="0"/>
              </a:rPr>
              <a:t>Personal injury damages</a:t>
            </a:r>
          </a:p>
          <a:p>
            <a:pPr lvl="1">
              <a:lnSpc>
                <a:spcPct val="110000"/>
              </a:lnSpc>
              <a:buFont typeface="Courier New" panose="02070309020205020404" pitchFamily="49" charset="0"/>
              <a:buChar char="o"/>
            </a:pPr>
            <a:r>
              <a:rPr lang="en-US" sz="3200" dirty="0">
                <a:solidFill>
                  <a:schemeClr val="bg1"/>
                </a:solidFill>
                <a:latin typeface="Book Antiqua" panose="02040602050305030304" pitchFamily="18" charset="0"/>
                <a:cs typeface="Sanskrit Text" panose="02020503050405020304" pitchFamily="18" charset="0"/>
              </a:rPr>
              <a:t>Damages to other property</a:t>
            </a:r>
          </a:p>
          <a:p>
            <a:pPr>
              <a:lnSpc>
                <a:spcPct val="110000"/>
              </a:lnSpc>
            </a:pPr>
            <a:endParaRPr lang="en-US" sz="3600" dirty="0">
              <a:solidFill>
                <a:schemeClr val="bg1"/>
              </a:solidFill>
              <a:latin typeface="Book Antiqua" panose="02040602050305030304" pitchFamily="18" charset="0"/>
              <a:cs typeface="Sanskrit Text" panose="02020503050405020304" pitchFamily="18" charset="0"/>
            </a:endParaRPr>
          </a:p>
          <a:p>
            <a:pPr marL="457200" lvl="1" indent="0">
              <a:lnSpc>
                <a:spcPct val="110000"/>
              </a:lnSpc>
              <a:buNone/>
            </a:pPr>
            <a:endParaRPr lang="en-US" sz="3200" dirty="0">
              <a:solidFill>
                <a:schemeClr val="bg1"/>
              </a:solidFill>
              <a:latin typeface="Book Antiqua" panose="02040602050305030304" pitchFamily="18" charset="0"/>
              <a:cs typeface="Sanskrit Text" panose="02020503050405020304" pitchFamily="18" charset="0"/>
            </a:endParaRPr>
          </a:p>
          <a:p>
            <a:pPr marL="0" indent="0">
              <a:lnSpc>
                <a:spcPct val="110000"/>
              </a:lnSpc>
              <a:buNone/>
            </a:pPr>
            <a:endParaRPr lang="en-US" sz="3000" dirty="0">
              <a:latin typeface="Palatino" panose="02040602050305020304" pitchFamily="18" charset="0"/>
            </a:endParaRPr>
          </a:p>
          <a:p>
            <a:pPr marL="0" indent="0">
              <a:lnSpc>
                <a:spcPct val="110000"/>
              </a:lnSpc>
              <a:buNone/>
            </a:pPr>
            <a:endParaRPr lang="en-US" sz="1500" dirty="0"/>
          </a:p>
          <a:p>
            <a:pPr>
              <a:lnSpc>
                <a:spcPct val="110000"/>
              </a:lnSpc>
            </a:pPr>
            <a:endParaRPr lang="en-US" sz="1500" dirty="0"/>
          </a:p>
        </p:txBody>
      </p:sp>
    </p:spTree>
    <p:extLst>
      <p:ext uri="{BB962C8B-B14F-4D97-AF65-F5344CB8AC3E}">
        <p14:creationId xmlns:p14="http://schemas.microsoft.com/office/powerpoint/2010/main" val="386577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B609-E532-1BCE-C220-C046B2908437}"/>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ABCF1B7-8B07-122F-53F9-6CEBCA6E2356}"/>
              </a:ext>
            </a:extLst>
          </p:cNvPr>
          <p:cNvCxnSpPr>
            <a:cxnSpLocks/>
          </p:cNvCxnSpPr>
          <p:nvPr/>
        </p:nvCxnSpPr>
        <p:spPr>
          <a:xfrm>
            <a:off x="344244" y="1049235"/>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A4C52B6-63F0-76F7-9C18-C8FEC8E2A130}"/>
              </a:ext>
            </a:extLst>
          </p:cNvPr>
          <p:cNvSpPr>
            <a:spLocks noGrp="1"/>
          </p:cNvSpPr>
          <p:nvPr>
            <p:ph type="title"/>
          </p:nvPr>
        </p:nvSpPr>
        <p:spPr>
          <a:xfrm>
            <a:off x="838200" y="0"/>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Brief History of the </a:t>
            </a:r>
            <a:r>
              <a:rPr lang="en-US" sz="4000" dirty="0" err="1">
                <a:solidFill>
                  <a:schemeClr val="bg1"/>
                </a:solidFill>
                <a:latin typeface="Book Antiqua" panose="02040602050305030304" pitchFamily="18" charset="0"/>
                <a:cs typeface="Sanskrit Text" panose="02020503050405020304" pitchFamily="18" charset="0"/>
              </a:rPr>
              <a:t>ELR</a:t>
            </a:r>
            <a:r>
              <a:rPr lang="en-US" sz="4000" dirty="0">
                <a:solidFill>
                  <a:schemeClr val="bg1"/>
                </a:solidFill>
                <a:latin typeface="Book Antiqua" panose="02040602050305030304" pitchFamily="18" charset="0"/>
                <a:cs typeface="Sanskrit Text" panose="02020503050405020304" pitchFamily="18" charset="0"/>
              </a:rPr>
              <a:t>: Original Purpose</a:t>
            </a:r>
          </a:p>
        </p:txBody>
      </p:sp>
      <p:sp>
        <p:nvSpPr>
          <p:cNvPr id="15" name="Content Placeholder 3">
            <a:extLst>
              <a:ext uri="{FF2B5EF4-FFF2-40B4-BE49-F238E27FC236}">
                <a16:creationId xmlns:a16="http://schemas.microsoft.com/office/drawing/2014/main" id="{307962F4-E4E8-CB0C-EEA6-CE43F0ACD9FC}"/>
              </a:ext>
            </a:extLst>
          </p:cNvPr>
          <p:cNvSpPr>
            <a:spLocks noGrp="1"/>
          </p:cNvSpPr>
          <p:nvPr>
            <p:ph idx="1"/>
          </p:nvPr>
        </p:nvSpPr>
        <p:spPr>
          <a:xfrm>
            <a:off x="344244" y="1223375"/>
            <a:ext cx="11689712" cy="5538660"/>
          </a:xfrm>
        </p:spPr>
        <p:txBody>
          <a:bodyPr>
            <a:normAutofit fontScale="62500" lnSpcReduction="20000"/>
          </a:bodyPr>
          <a:lstStyle/>
          <a:p>
            <a:pPr>
              <a:lnSpc>
                <a:spcPct val="100000"/>
              </a:lnSpc>
            </a:pPr>
            <a:r>
              <a:rPr lang="en-US" sz="4500" dirty="0">
                <a:solidFill>
                  <a:schemeClr val="bg1"/>
                </a:solidFill>
                <a:latin typeface="Book Antiqua" panose="02040602050305030304" pitchFamily="18" charset="0"/>
              </a:rPr>
              <a:t>The economic loss rule is the result of a trade-off</a:t>
            </a:r>
          </a:p>
          <a:p>
            <a:pPr>
              <a:lnSpc>
                <a:spcPct val="100000"/>
              </a:lnSpc>
            </a:pPr>
            <a:r>
              <a:rPr lang="en-US" sz="4500" dirty="0">
                <a:solidFill>
                  <a:schemeClr val="bg1"/>
                </a:solidFill>
                <a:latin typeface="Book Antiqua" panose="02040602050305030304" pitchFamily="18" charset="0"/>
              </a:rPr>
              <a:t>Expansion →</a:t>
            </a:r>
          </a:p>
          <a:p>
            <a:pPr lvl="1">
              <a:lnSpc>
                <a:spcPct val="100000"/>
              </a:lnSpc>
              <a:buFont typeface="Courier New" panose="02070309020205020404" pitchFamily="49" charset="0"/>
              <a:buChar char="o"/>
            </a:pPr>
            <a:r>
              <a:rPr lang="en-US" sz="4500" dirty="0">
                <a:solidFill>
                  <a:schemeClr val="bg1"/>
                </a:solidFill>
                <a:latin typeface="Book Antiqua" panose="02040602050305030304" pitchFamily="18" charset="0"/>
              </a:rPr>
              <a:t>Elimination of privity requirements in warranty law</a:t>
            </a:r>
          </a:p>
          <a:p>
            <a:pPr lvl="1">
              <a:lnSpc>
                <a:spcPct val="100000"/>
              </a:lnSpc>
              <a:buFont typeface="Courier New" panose="02070309020205020404" pitchFamily="49" charset="0"/>
              <a:buChar char="o"/>
            </a:pPr>
            <a:r>
              <a:rPr lang="en-US" sz="4500" dirty="0">
                <a:solidFill>
                  <a:schemeClr val="bg1"/>
                </a:solidFill>
                <a:latin typeface="Book Antiqua" panose="02040602050305030304" pitchFamily="18" charset="0"/>
              </a:rPr>
              <a:t>Expanded tort liability for manufacturers of defective products</a:t>
            </a:r>
          </a:p>
          <a:p>
            <a:pPr>
              <a:lnSpc>
                <a:spcPct val="100000"/>
              </a:lnSpc>
            </a:pPr>
            <a:r>
              <a:rPr lang="en-US" sz="4500" dirty="0">
                <a:solidFill>
                  <a:schemeClr val="bg1"/>
                </a:solidFill>
                <a:latin typeface="Book Antiqua" panose="02040602050305030304" pitchFamily="18" charset="0"/>
              </a:rPr>
              <a:t>Limitation ←</a:t>
            </a:r>
          </a:p>
          <a:p>
            <a:pPr lvl="1">
              <a:lnSpc>
                <a:spcPct val="100000"/>
              </a:lnSpc>
              <a:buFont typeface="Courier New" panose="02070309020205020404" pitchFamily="49" charset="0"/>
              <a:buChar char="o"/>
            </a:pPr>
            <a:r>
              <a:rPr lang="en-US" sz="4500" dirty="0">
                <a:solidFill>
                  <a:schemeClr val="bg1"/>
                </a:solidFill>
                <a:latin typeface="Book Antiqua" panose="02040602050305030304" pitchFamily="18" charset="0"/>
              </a:rPr>
              <a:t>Elimination of tort liability for purely economic damages</a:t>
            </a:r>
          </a:p>
          <a:p>
            <a:pPr lvl="1">
              <a:lnSpc>
                <a:spcPct val="100000"/>
              </a:lnSpc>
              <a:buFont typeface="Courier New" panose="02070309020205020404" pitchFamily="49" charset="0"/>
              <a:buChar char="o"/>
            </a:pPr>
            <a:r>
              <a:rPr lang="en-US" sz="4500" dirty="0">
                <a:solidFill>
                  <a:schemeClr val="bg1"/>
                </a:solidFill>
                <a:latin typeface="Book Antiqua" panose="02040602050305030304" pitchFamily="18" charset="0"/>
              </a:rPr>
              <a:t>Such claims were confined to warranty and contract law</a:t>
            </a:r>
          </a:p>
          <a:p>
            <a:pPr marL="0" indent="0">
              <a:lnSpc>
                <a:spcPct val="100000"/>
              </a:lnSpc>
              <a:buNone/>
            </a:pPr>
            <a:r>
              <a:rPr lang="en-US" sz="4500" dirty="0">
                <a:solidFill>
                  <a:schemeClr val="bg1"/>
                </a:solidFill>
                <a:latin typeface="Book Antiqua" panose="02040602050305030304" pitchFamily="18" charset="0"/>
              </a:rPr>
              <a:t>“[The rule] developed to protect manufacturers from liability for economic damages caused by a defective product beyond those damages provided…by warranty law.”</a:t>
            </a:r>
          </a:p>
          <a:p>
            <a:pPr marL="0" indent="0">
              <a:lnSpc>
                <a:spcPct val="100000"/>
              </a:lnSpc>
              <a:buNone/>
            </a:pPr>
            <a:r>
              <a:rPr lang="en-US" sz="4500" dirty="0">
                <a:solidFill>
                  <a:schemeClr val="bg1"/>
                </a:solidFill>
                <a:latin typeface="Book Antiqua" panose="02040602050305030304" pitchFamily="18" charset="0"/>
              </a:rPr>
              <a:t>— </a:t>
            </a:r>
            <a:r>
              <a:rPr lang="en-US" sz="4500" i="1" dirty="0">
                <a:solidFill>
                  <a:schemeClr val="bg1"/>
                </a:solidFill>
                <a:latin typeface="Book Antiqua" panose="02040602050305030304" pitchFamily="18" charset="0"/>
              </a:rPr>
              <a:t>Indemnity Insurance Co. of North America v. American Aviation, Inc. </a:t>
            </a:r>
            <a:r>
              <a:rPr lang="en-US" sz="4500" dirty="0">
                <a:solidFill>
                  <a:schemeClr val="bg1"/>
                </a:solidFill>
                <a:latin typeface="Book Antiqua" panose="02040602050305030304" pitchFamily="18" charset="0"/>
              </a:rPr>
              <a:t>891 So. </a:t>
            </a:r>
            <a:r>
              <a:rPr lang="en-US" sz="4500" dirty="0" err="1">
                <a:solidFill>
                  <a:schemeClr val="bg1"/>
                </a:solidFill>
                <a:latin typeface="Book Antiqua" panose="02040602050305030304" pitchFamily="18" charset="0"/>
              </a:rPr>
              <a:t>2d</a:t>
            </a:r>
            <a:r>
              <a:rPr lang="en-US" sz="4500" dirty="0">
                <a:solidFill>
                  <a:schemeClr val="bg1"/>
                </a:solidFill>
                <a:latin typeface="Book Antiqua" panose="02040602050305030304" pitchFamily="18" charset="0"/>
              </a:rPr>
              <a:t> 532, 538 (Fla. 2004)</a:t>
            </a:r>
            <a:endParaRPr lang="en-US" sz="3200" dirty="0">
              <a:solidFill>
                <a:schemeClr val="bg1"/>
              </a:solidFill>
              <a:latin typeface="Book Antiqua" panose="02040602050305030304" pitchFamily="18" charset="0"/>
              <a:cs typeface="Sanskrit Text" panose="02020503050405020304" pitchFamily="18" charset="0"/>
            </a:endParaRPr>
          </a:p>
          <a:p>
            <a:pPr marL="0" indent="0">
              <a:lnSpc>
                <a:spcPct val="110000"/>
              </a:lnSpc>
              <a:buNone/>
            </a:pPr>
            <a:endParaRPr lang="en-US" sz="3000" dirty="0">
              <a:latin typeface="Palatino" panose="02040602050305020304" pitchFamily="18" charset="0"/>
            </a:endParaRPr>
          </a:p>
          <a:p>
            <a:pPr marL="0" indent="0">
              <a:lnSpc>
                <a:spcPct val="110000"/>
              </a:lnSpc>
              <a:buNone/>
            </a:pPr>
            <a:endParaRPr lang="en-US" sz="1500" dirty="0"/>
          </a:p>
          <a:p>
            <a:pPr>
              <a:lnSpc>
                <a:spcPct val="110000"/>
              </a:lnSpc>
            </a:pPr>
            <a:endParaRPr lang="en-US" sz="1500" dirty="0"/>
          </a:p>
        </p:txBody>
      </p:sp>
    </p:spTree>
    <p:extLst>
      <p:ext uri="{BB962C8B-B14F-4D97-AF65-F5344CB8AC3E}">
        <p14:creationId xmlns:p14="http://schemas.microsoft.com/office/powerpoint/2010/main" val="75259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80D1D-643C-5544-E5F4-12DE5FBA2E06}"/>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5BD812-3AF8-08CA-5F26-076527E99ED0}"/>
              </a:ext>
            </a:extLst>
          </p:cNvPr>
          <p:cNvCxnSpPr>
            <a:cxnSpLocks/>
          </p:cNvCxnSpPr>
          <p:nvPr/>
        </p:nvCxnSpPr>
        <p:spPr>
          <a:xfrm>
            <a:off x="332957" y="884781"/>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7FE0043-3A51-C1F4-ED84-1E75B8891D7E}"/>
              </a:ext>
            </a:extLst>
          </p:cNvPr>
          <p:cNvSpPr>
            <a:spLocks noGrp="1"/>
          </p:cNvSpPr>
          <p:nvPr>
            <p:ph type="title"/>
          </p:nvPr>
        </p:nvSpPr>
        <p:spPr>
          <a:xfrm>
            <a:off x="838200" y="0"/>
            <a:ext cx="10515600" cy="1049235"/>
          </a:xfrm>
        </p:spPr>
        <p:txBody>
          <a:bodyPr>
            <a:normAutofit/>
          </a:bodyPr>
          <a:lstStyle/>
          <a:p>
            <a:pPr algn="ctr"/>
            <a:r>
              <a:rPr lang="en-US" sz="4000" dirty="0">
                <a:solidFill>
                  <a:schemeClr val="bg1"/>
                </a:solidFill>
                <a:latin typeface="Book Antiqua" panose="02040602050305030304" pitchFamily="18" charset="0"/>
                <a:cs typeface="Sanskrit Text" panose="02020503050405020304" pitchFamily="18" charset="0"/>
              </a:rPr>
              <a:t>Brief History of the </a:t>
            </a:r>
            <a:r>
              <a:rPr lang="en-US" sz="4000" dirty="0" err="1">
                <a:solidFill>
                  <a:schemeClr val="bg1"/>
                </a:solidFill>
                <a:latin typeface="Book Antiqua" panose="02040602050305030304" pitchFamily="18" charset="0"/>
                <a:cs typeface="Sanskrit Text" panose="02020503050405020304" pitchFamily="18" charset="0"/>
              </a:rPr>
              <a:t>ELR</a:t>
            </a:r>
            <a:r>
              <a:rPr lang="en-US" sz="4000" dirty="0">
                <a:solidFill>
                  <a:schemeClr val="bg1"/>
                </a:solidFill>
                <a:latin typeface="Book Antiqua" panose="02040602050305030304" pitchFamily="18" charset="0"/>
                <a:cs typeface="Sanskrit Text" panose="02020503050405020304" pitchFamily="18" charset="0"/>
              </a:rPr>
              <a:t>: Expansion</a:t>
            </a:r>
          </a:p>
        </p:txBody>
      </p:sp>
      <p:sp>
        <p:nvSpPr>
          <p:cNvPr id="15" name="Content Placeholder 3">
            <a:extLst>
              <a:ext uri="{FF2B5EF4-FFF2-40B4-BE49-F238E27FC236}">
                <a16:creationId xmlns:a16="http://schemas.microsoft.com/office/drawing/2014/main" id="{18F753CE-C981-1E27-0BF6-BC7A6FFC15F9}"/>
              </a:ext>
            </a:extLst>
          </p:cNvPr>
          <p:cNvSpPr>
            <a:spLocks noGrp="1"/>
          </p:cNvSpPr>
          <p:nvPr>
            <p:ph idx="1"/>
          </p:nvPr>
        </p:nvSpPr>
        <p:spPr>
          <a:xfrm>
            <a:off x="259644" y="895438"/>
            <a:ext cx="11672712" cy="5566054"/>
          </a:xfrm>
        </p:spPr>
        <p:txBody>
          <a:bodyPr>
            <a:noAutofit/>
          </a:bodyPr>
          <a:lstStyle/>
          <a:p>
            <a:pPr>
              <a:spcBef>
                <a:spcPts val="0"/>
              </a:spcBef>
            </a:pPr>
            <a:r>
              <a:rPr lang="en-US" kern="0" dirty="0">
                <a:solidFill>
                  <a:schemeClr val="bg1"/>
                </a:solidFill>
                <a:latin typeface="Book Antiqua" panose="02040602050305030304" pitchFamily="18" charset="0"/>
              </a:rPr>
              <a:t>Over time, Florida courts began applying the economic loss rule to limit liability in </a:t>
            </a:r>
            <a:r>
              <a:rPr lang="en-US" kern="0" dirty="0">
                <a:solidFill>
                  <a:srgbClr val="FF0000"/>
                </a:solidFill>
                <a:latin typeface="Book Antiqua" panose="02040602050305030304" pitchFamily="18" charset="0"/>
              </a:rPr>
              <a:t>non-products liability contexts</a:t>
            </a:r>
            <a:r>
              <a:rPr lang="en-US" kern="0" dirty="0">
                <a:solidFill>
                  <a:schemeClr val="bg1"/>
                </a:solidFill>
                <a:latin typeface="Book Antiqua" panose="02040602050305030304" pitchFamily="18" charset="0"/>
              </a:rPr>
              <a:t>:</a:t>
            </a:r>
          </a:p>
          <a:p>
            <a:pPr lvl="1">
              <a:spcBef>
                <a:spcPts val="0"/>
              </a:spcBef>
              <a:buFont typeface="Courier New" panose="02070309020205020404" pitchFamily="49" charset="0"/>
              <a:buChar char="o"/>
            </a:pPr>
            <a:r>
              <a:rPr lang="en-US" sz="2800" i="1" kern="0" dirty="0">
                <a:solidFill>
                  <a:schemeClr val="bg1"/>
                </a:solidFill>
                <a:latin typeface="Book Antiqua" panose="02040602050305030304" pitchFamily="18" charset="0"/>
              </a:rPr>
              <a:t>Palau Int’l Traders, Inc. v. </a:t>
            </a:r>
            <a:r>
              <a:rPr lang="en-US" sz="2800" i="1" kern="0" dirty="0" err="1">
                <a:solidFill>
                  <a:schemeClr val="bg1"/>
                </a:solidFill>
                <a:latin typeface="Book Antiqua" panose="02040602050305030304" pitchFamily="18" charset="0"/>
              </a:rPr>
              <a:t>Narcam</a:t>
            </a:r>
            <a:r>
              <a:rPr lang="en-US" sz="2800" i="1" kern="0" dirty="0">
                <a:solidFill>
                  <a:schemeClr val="bg1"/>
                </a:solidFill>
                <a:latin typeface="Book Antiqua" panose="02040602050305030304" pitchFamily="18" charset="0"/>
              </a:rPr>
              <a:t> Aircraft, Inc.</a:t>
            </a:r>
            <a:r>
              <a:rPr lang="en-US" sz="2800" kern="0" dirty="0">
                <a:solidFill>
                  <a:schemeClr val="bg1"/>
                </a:solidFill>
                <a:latin typeface="Book Antiqua" panose="02040602050305030304" pitchFamily="18" charset="0"/>
              </a:rPr>
              <a:t>, 653 So. </a:t>
            </a:r>
            <a:r>
              <a:rPr lang="en-US" sz="2800" kern="0" dirty="0" err="1">
                <a:solidFill>
                  <a:schemeClr val="bg1"/>
                </a:solidFill>
                <a:latin typeface="Book Antiqua" panose="02040602050305030304" pitchFamily="18" charset="0"/>
              </a:rPr>
              <a:t>2d</a:t>
            </a:r>
            <a:r>
              <a:rPr lang="en-US" sz="2800" kern="0" dirty="0">
                <a:solidFill>
                  <a:schemeClr val="bg1"/>
                </a:solidFill>
                <a:latin typeface="Book Antiqua" panose="02040602050305030304" pitchFamily="18" charset="0"/>
              </a:rPr>
              <a:t> 412, 413 (Fla. 3d DCA 1995) – prohibiting claims for economic loss based on negligent repair and negligent misrepresentation</a:t>
            </a:r>
            <a:endParaRPr lang="en-US" sz="2800" i="1" kern="0" dirty="0">
              <a:solidFill>
                <a:schemeClr val="bg1"/>
              </a:solidFill>
              <a:latin typeface="Book Antiqua" panose="02040602050305030304" pitchFamily="18" charset="0"/>
            </a:endParaRPr>
          </a:p>
          <a:p>
            <a:pPr lvl="1">
              <a:spcBef>
                <a:spcPts val="0"/>
              </a:spcBef>
              <a:buFont typeface="Courier New" panose="02070309020205020404" pitchFamily="49" charset="0"/>
              <a:buChar char="o"/>
            </a:pPr>
            <a:r>
              <a:rPr lang="en-US" sz="2800" i="1" kern="0" dirty="0">
                <a:solidFill>
                  <a:schemeClr val="bg1"/>
                </a:solidFill>
                <a:latin typeface="Book Antiqua" panose="02040602050305030304" pitchFamily="18" charset="0"/>
              </a:rPr>
              <a:t>AFM Corp. v. Southern Bell Telephone &amp; Telegraph Co.</a:t>
            </a:r>
            <a:r>
              <a:rPr lang="en-US" sz="2800" kern="0" dirty="0">
                <a:solidFill>
                  <a:schemeClr val="bg1"/>
                </a:solidFill>
                <a:latin typeface="Book Antiqua" panose="02040602050305030304" pitchFamily="18" charset="0"/>
              </a:rPr>
              <a:t>, 515 So. </a:t>
            </a:r>
            <a:r>
              <a:rPr lang="en-US" sz="2800" kern="0" dirty="0" err="1">
                <a:solidFill>
                  <a:schemeClr val="bg1"/>
                </a:solidFill>
                <a:latin typeface="Book Antiqua" panose="02040602050305030304" pitchFamily="18" charset="0"/>
              </a:rPr>
              <a:t>2d</a:t>
            </a:r>
            <a:r>
              <a:rPr lang="en-US" sz="2800" kern="0" dirty="0">
                <a:solidFill>
                  <a:schemeClr val="bg1"/>
                </a:solidFill>
                <a:latin typeface="Book Antiqua" panose="02040602050305030304" pitchFamily="18" charset="0"/>
              </a:rPr>
              <a:t> 180 (Fla. 1987) – holding that a purchaser of services cannot recover in tort without a claim for personal injury or property damage</a:t>
            </a:r>
          </a:p>
          <a:p>
            <a:pPr lvl="2">
              <a:spcBef>
                <a:spcPts val="0"/>
              </a:spcBef>
              <a:buFont typeface="Wingdings" panose="05000000000000000000" pitchFamily="2" charset="2"/>
              <a:buChar char="§"/>
            </a:pPr>
            <a:r>
              <a:rPr lang="en-US" sz="2800" kern="0" dirty="0">
                <a:solidFill>
                  <a:schemeClr val="bg1"/>
                </a:solidFill>
                <a:latin typeface="Book Antiqua" panose="02040602050305030304" pitchFamily="18" charset="0"/>
              </a:rPr>
              <a:t>A sweeping bar for all tort claims with solely economic loss.</a:t>
            </a:r>
          </a:p>
          <a:p>
            <a:pPr lvl="1">
              <a:spcBef>
                <a:spcPts val="0"/>
              </a:spcBef>
              <a:buFont typeface="Courier New" panose="02070309020205020404" pitchFamily="49" charset="0"/>
              <a:buChar char="o"/>
            </a:pPr>
            <a:r>
              <a:rPr lang="en-US" sz="2800" i="1" kern="0" dirty="0">
                <a:solidFill>
                  <a:schemeClr val="bg1"/>
                </a:solidFill>
                <a:latin typeface="Book Antiqua" panose="02040602050305030304" pitchFamily="18" charset="0"/>
              </a:rPr>
              <a:t>The Sandarac </a:t>
            </a:r>
            <a:r>
              <a:rPr lang="en-US" sz="2800" i="1" kern="0" dirty="0" err="1">
                <a:solidFill>
                  <a:schemeClr val="bg1"/>
                </a:solidFill>
                <a:latin typeface="Book Antiqua" panose="02040602050305030304" pitchFamily="18" charset="0"/>
              </a:rPr>
              <a:t>Ass’n</a:t>
            </a:r>
            <a:r>
              <a:rPr lang="en-US" sz="2800" i="1" kern="0" dirty="0">
                <a:solidFill>
                  <a:schemeClr val="bg1"/>
                </a:solidFill>
                <a:latin typeface="Book Antiqua" panose="02040602050305030304" pitchFamily="18" charset="0"/>
              </a:rPr>
              <a:t> v. W.R. Frizzell Architects </a:t>
            </a:r>
            <a:r>
              <a:rPr lang="en-US" sz="2800" kern="0" dirty="0">
                <a:solidFill>
                  <a:schemeClr val="bg1"/>
                </a:solidFill>
                <a:latin typeface="Book Antiqua" panose="02040602050305030304" pitchFamily="18" charset="0"/>
              </a:rPr>
              <a:t>(Fla. </a:t>
            </a:r>
            <a:r>
              <a:rPr lang="en-US" sz="2800" kern="0" dirty="0" err="1">
                <a:solidFill>
                  <a:schemeClr val="bg1"/>
                </a:solidFill>
                <a:latin typeface="Book Antiqua" panose="02040602050305030304" pitchFamily="18" charset="0"/>
              </a:rPr>
              <a:t>2d</a:t>
            </a:r>
            <a:r>
              <a:rPr lang="en-US" sz="2800" kern="0" dirty="0">
                <a:solidFill>
                  <a:schemeClr val="bg1"/>
                </a:solidFill>
                <a:latin typeface="Book Antiqua" panose="02040602050305030304" pitchFamily="18" charset="0"/>
              </a:rPr>
              <a:t> DCA 1992) – Affirming dismissal “[b]</a:t>
            </a:r>
            <a:r>
              <a:rPr lang="en-US" sz="2800" kern="0" dirty="0" err="1">
                <a:solidFill>
                  <a:schemeClr val="bg1"/>
                </a:solidFill>
                <a:latin typeface="Book Antiqua" panose="02040602050305030304" pitchFamily="18" charset="0"/>
              </a:rPr>
              <a:t>ecause</a:t>
            </a:r>
            <a:r>
              <a:rPr lang="en-US" sz="2800" kern="0" dirty="0">
                <a:solidFill>
                  <a:schemeClr val="bg1"/>
                </a:solidFill>
                <a:latin typeface="Book Antiqua" panose="02040602050305030304" pitchFamily="18" charset="0"/>
              </a:rPr>
              <a:t> the complaint alleges only negligence against these parties and seeks recovery only for economic losses”</a:t>
            </a:r>
          </a:p>
          <a:p>
            <a:pPr>
              <a:spcBef>
                <a:spcPts val="0"/>
              </a:spcBef>
            </a:pPr>
            <a:r>
              <a:rPr lang="en-US" kern="0" dirty="0">
                <a:solidFill>
                  <a:schemeClr val="bg1"/>
                </a:solidFill>
                <a:latin typeface="Book Antiqua" panose="02040602050305030304" pitchFamily="18" charset="0"/>
              </a:rPr>
              <a:t>The rule became an effective categorical bar to any claims seeking only damages for an economic loss</a:t>
            </a:r>
            <a:endParaRPr lang="en-US" dirty="0">
              <a:latin typeface="Palatino" panose="02040602050305020304" pitchFamily="18" charset="0"/>
            </a:endParaRPr>
          </a:p>
        </p:txBody>
      </p:sp>
    </p:spTree>
    <p:extLst>
      <p:ext uri="{BB962C8B-B14F-4D97-AF65-F5344CB8AC3E}">
        <p14:creationId xmlns:p14="http://schemas.microsoft.com/office/powerpoint/2010/main" val="912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C7C45-D805-6628-8AAF-069E3CF48D37}"/>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6ECB46B-D334-8F93-B035-9AB354BF755D}"/>
              </a:ext>
            </a:extLst>
          </p:cNvPr>
          <p:cNvCxnSpPr>
            <a:cxnSpLocks/>
          </p:cNvCxnSpPr>
          <p:nvPr/>
        </p:nvCxnSpPr>
        <p:spPr>
          <a:xfrm>
            <a:off x="344245" y="1121849"/>
            <a:ext cx="11220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7154DC8A-427E-AC71-57A2-8BCC51F187CE}"/>
              </a:ext>
            </a:extLst>
          </p:cNvPr>
          <p:cNvSpPr>
            <a:spLocks noGrp="1"/>
          </p:cNvSpPr>
          <p:nvPr>
            <p:ph type="title"/>
          </p:nvPr>
        </p:nvSpPr>
        <p:spPr>
          <a:xfrm>
            <a:off x="838200" y="206028"/>
            <a:ext cx="10515600" cy="1049235"/>
          </a:xfrm>
        </p:spPr>
        <p:txBody>
          <a:bodyPr>
            <a:normAutofit fontScale="90000"/>
          </a:bodyPr>
          <a:lstStyle/>
          <a:p>
            <a:pPr algn="ctr"/>
            <a:r>
              <a:rPr lang="en-US" sz="4000" dirty="0">
                <a:solidFill>
                  <a:schemeClr val="bg1"/>
                </a:solidFill>
                <a:latin typeface="Book Antiqua" panose="02040602050305030304" pitchFamily="18" charset="0"/>
                <a:cs typeface="Sanskrit Text" panose="02020503050405020304" pitchFamily="18" charset="0"/>
              </a:rPr>
              <a:t>Brief History of the </a:t>
            </a:r>
            <a:r>
              <a:rPr lang="en-US" sz="4000" dirty="0" err="1">
                <a:solidFill>
                  <a:schemeClr val="bg1"/>
                </a:solidFill>
                <a:latin typeface="Book Antiqua" panose="02040602050305030304" pitchFamily="18" charset="0"/>
                <a:cs typeface="Sanskrit Text" panose="02020503050405020304" pitchFamily="18" charset="0"/>
              </a:rPr>
              <a:t>ELR</a:t>
            </a:r>
            <a:r>
              <a:rPr lang="en-US" sz="4000" dirty="0">
                <a:solidFill>
                  <a:schemeClr val="bg1"/>
                </a:solidFill>
                <a:latin typeface="Book Antiqua" panose="02040602050305030304" pitchFamily="18" charset="0"/>
                <a:cs typeface="Sanskrit Text" panose="02020503050405020304" pitchFamily="18" charset="0"/>
              </a:rPr>
              <a:t>: Creation of TWO </a:t>
            </a:r>
            <a:r>
              <a:rPr lang="en-US" sz="4000" dirty="0" err="1">
                <a:solidFill>
                  <a:schemeClr val="bg1"/>
                </a:solidFill>
                <a:latin typeface="Book Antiqua" panose="02040602050305030304" pitchFamily="18" charset="0"/>
                <a:cs typeface="Sanskrit Text" panose="02020503050405020304" pitchFamily="18" charset="0"/>
              </a:rPr>
              <a:t>ELRs</a:t>
            </a:r>
            <a:endParaRPr lang="en-US" sz="4000" dirty="0">
              <a:solidFill>
                <a:schemeClr val="bg1"/>
              </a:solidFill>
              <a:latin typeface="Book Antiqua" panose="02040602050305030304" pitchFamily="18" charset="0"/>
              <a:cs typeface="Sanskrit Text" panose="02020503050405020304" pitchFamily="18" charset="0"/>
            </a:endParaRPr>
          </a:p>
        </p:txBody>
      </p:sp>
      <p:sp>
        <p:nvSpPr>
          <p:cNvPr id="15" name="Content Placeholder 3">
            <a:extLst>
              <a:ext uri="{FF2B5EF4-FFF2-40B4-BE49-F238E27FC236}">
                <a16:creationId xmlns:a16="http://schemas.microsoft.com/office/drawing/2014/main" id="{BC9522BC-D2B4-2FF9-A470-29A37FB67445}"/>
              </a:ext>
            </a:extLst>
          </p:cNvPr>
          <p:cNvSpPr>
            <a:spLocks noGrp="1"/>
          </p:cNvSpPr>
          <p:nvPr>
            <p:ph idx="1"/>
          </p:nvPr>
        </p:nvSpPr>
        <p:spPr>
          <a:xfrm>
            <a:off x="217278" y="1255263"/>
            <a:ext cx="11757444" cy="5152720"/>
          </a:xfrm>
        </p:spPr>
        <p:txBody>
          <a:bodyPr>
            <a:normAutofit fontScale="92500" lnSpcReduction="10000"/>
          </a:bodyPr>
          <a:lstStyle/>
          <a:p>
            <a:r>
              <a:rPr lang="en-US" sz="3000" dirty="0">
                <a:solidFill>
                  <a:schemeClr val="bg1"/>
                </a:solidFill>
                <a:latin typeface="Book Antiqua" panose="02040602050305030304" pitchFamily="18" charset="0"/>
              </a:rPr>
              <a:t>The expansion of the </a:t>
            </a:r>
            <a:r>
              <a:rPr lang="en-US" sz="3000" dirty="0" err="1">
                <a:solidFill>
                  <a:schemeClr val="bg1"/>
                </a:solidFill>
                <a:latin typeface="Book Antiqua" panose="02040602050305030304" pitchFamily="18" charset="0"/>
              </a:rPr>
              <a:t>ELR</a:t>
            </a:r>
            <a:r>
              <a:rPr lang="en-US" sz="3000" dirty="0">
                <a:solidFill>
                  <a:schemeClr val="bg1"/>
                </a:solidFill>
                <a:latin typeface="Book Antiqua" panose="02040602050305030304" pitchFamily="18" charset="0"/>
              </a:rPr>
              <a:t> created two general scenarios where the </a:t>
            </a:r>
            <a:r>
              <a:rPr lang="en-US" sz="3000" dirty="0" err="1">
                <a:solidFill>
                  <a:schemeClr val="bg1"/>
                </a:solidFill>
                <a:latin typeface="Book Antiqua" panose="02040602050305030304" pitchFamily="18" charset="0"/>
              </a:rPr>
              <a:t>ELR</a:t>
            </a:r>
            <a:r>
              <a:rPr lang="en-US" sz="3000" dirty="0">
                <a:solidFill>
                  <a:schemeClr val="bg1"/>
                </a:solidFill>
                <a:latin typeface="Book Antiqua" panose="02040602050305030304" pitchFamily="18" charset="0"/>
              </a:rPr>
              <a:t> was applied: </a:t>
            </a:r>
          </a:p>
          <a:p>
            <a:pPr lvl="1">
              <a:buFont typeface="Courier New" panose="02070309020205020404" pitchFamily="49" charset="0"/>
              <a:buChar char="o"/>
            </a:pPr>
            <a:r>
              <a:rPr lang="en-US" sz="3000" dirty="0">
                <a:solidFill>
                  <a:schemeClr val="bg1"/>
                </a:solidFill>
                <a:latin typeface="Book Antiqua" panose="02040602050305030304" pitchFamily="18" charset="0"/>
              </a:rPr>
              <a:t>(1) The </a:t>
            </a:r>
            <a:r>
              <a:rPr lang="en-US" sz="3000" b="1" dirty="0">
                <a:solidFill>
                  <a:schemeClr val="bg1"/>
                </a:solidFill>
                <a:latin typeface="Book Antiqua" panose="02040602050305030304" pitchFamily="18" charset="0"/>
              </a:rPr>
              <a:t>Contractual Privity </a:t>
            </a:r>
            <a:r>
              <a:rPr lang="en-US" sz="3000" b="1" dirty="0" err="1">
                <a:solidFill>
                  <a:schemeClr val="bg1"/>
                </a:solidFill>
                <a:latin typeface="Book Antiqua" panose="02040602050305030304" pitchFamily="18" charset="0"/>
              </a:rPr>
              <a:t>ELR</a:t>
            </a:r>
            <a:r>
              <a:rPr lang="en-US" sz="3000" b="1" dirty="0">
                <a:solidFill>
                  <a:schemeClr val="bg1"/>
                </a:solidFill>
                <a:latin typeface="Book Antiqua" panose="02040602050305030304" pitchFamily="18" charset="0"/>
              </a:rPr>
              <a:t> </a:t>
            </a:r>
            <a:r>
              <a:rPr lang="en-US" sz="3000" dirty="0">
                <a:solidFill>
                  <a:schemeClr val="bg1"/>
                </a:solidFill>
                <a:latin typeface="Book Antiqua" panose="02040602050305030304" pitchFamily="18" charset="0"/>
              </a:rPr>
              <a:t>applied when there was privity of contract between parties. </a:t>
            </a:r>
            <a:endParaRPr lang="en-US" sz="3000" b="1" dirty="0">
              <a:solidFill>
                <a:schemeClr val="bg1"/>
              </a:solidFill>
              <a:latin typeface="Book Antiqua" panose="02040602050305030304" pitchFamily="18" charset="0"/>
            </a:endParaRPr>
          </a:p>
          <a:p>
            <a:pPr lvl="2">
              <a:buFont typeface="Wingdings" panose="05000000000000000000" pitchFamily="2" charset="2"/>
              <a:buChar char="§"/>
            </a:pPr>
            <a:r>
              <a:rPr lang="en-US" sz="3000" dirty="0">
                <a:solidFill>
                  <a:schemeClr val="bg1"/>
                </a:solidFill>
                <a:latin typeface="Book Antiqua" panose="02040602050305030304" pitchFamily="18" charset="0"/>
              </a:rPr>
              <a:t>This rule was a “Prohibition against tort actions to recover solely economic damages for those in contractual privity” which was “designed to prevent parties to a contract from circumventing the allocation of losses set forth in the contract by bringing an action for economic loss in tort.”</a:t>
            </a:r>
          </a:p>
          <a:p>
            <a:pPr lvl="2">
              <a:buFont typeface="Wingdings" panose="05000000000000000000" pitchFamily="2" charset="2"/>
              <a:buChar char="§"/>
            </a:pPr>
            <a:r>
              <a:rPr lang="en-US" sz="3000" dirty="0">
                <a:solidFill>
                  <a:schemeClr val="bg1"/>
                </a:solidFill>
                <a:latin typeface="Book Antiqua" panose="02040602050305030304" pitchFamily="18" charset="0"/>
              </a:rPr>
              <a:t>Applied regardless of whether the tort was independent of the contract.</a:t>
            </a:r>
          </a:p>
          <a:p>
            <a:pPr lvl="1">
              <a:buFont typeface="Courier New" panose="02070309020205020404" pitchFamily="49" charset="0"/>
              <a:buChar char="o"/>
            </a:pPr>
            <a:r>
              <a:rPr lang="en-US" sz="3000" dirty="0">
                <a:solidFill>
                  <a:schemeClr val="bg1"/>
                </a:solidFill>
                <a:latin typeface="Book Antiqua" panose="02040602050305030304" pitchFamily="18" charset="0"/>
              </a:rPr>
              <a:t>(2) the </a:t>
            </a:r>
            <a:r>
              <a:rPr lang="en-US" sz="3000" b="1" dirty="0">
                <a:solidFill>
                  <a:schemeClr val="bg1"/>
                </a:solidFill>
                <a:latin typeface="Book Antiqua" panose="02040602050305030304" pitchFamily="18" charset="0"/>
              </a:rPr>
              <a:t>Products Liability </a:t>
            </a:r>
            <a:r>
              <a:rPr lang="en-US" sz="3000" b="1" dirty="0" err="1">
                <a:solidFill>
                  <a:schemeClr val="bg1"/>
                </a:solidFill>
                <a:latin typeface="Book Antiqua" panose="02040602050305030304" pitchFamily="18" charset="0"/>
              </a:rPr>
              <a:t>ELR</a:t>
            </a:r>
            <a:r>
              <a:rPr lang="en-US" sz="3000" dirty="0">
                <a:solidFill>
                  <a:schemeClr val="bg1"/>
                </a:solidFill>
                <a:latin typeface="Book Antiqua" panose="02040602050305030304" pitchFamily="18" charset="0"/>
              </a:rPr>
              <a:t> applied even absent contractual privity, to bar claims of economic loss – originally product liability claims and then expanded, as already discussed.</a:t>
            </a:r>
          </a:p>
          <a:p>
            <a:pPr>
              <a:lnSpc>
                <a:spcPct val="110000"/>
              </a:lnSpc>
            </a:pPr>
            <a:endParaRPr lang="en-US" sz="3600" dirty="0">
              <a:solidFill>
                <a:schemeClr val="bg1"/>
              </a:solidFill>
              <a:latin typeface="Book Antiqua" panose="02040602050305030304" pitchFamily="18" charset="0"/>
              <a:cs typeface="Sanskrit Text" panose="02020503050405020304" pitchFamily="18" charset="0"/>
            </a:endParaRPr>
          </a:p>
          <a:p>
            <a:pPr marL="457200" lvl="1" indent="0">
              <a:lnSpc>
                <a:spcPct val="110000"/>
              </a:lnSpc>
              <a:buNone/>
            </a:pPr>
            <a:endParaRPr lang="en-US" sz="3200" dirty="0">
              <a:solidFill>
                <a:schemeClr val="bg1"/>
              </a:solidFill>
              <a:latin typeface="Book Antiqua" panose="02040602050305030304" pitchFamily="18" charset="0"/>
              <a:cs typeface="Sanskrit Text" panose="02020503050405020304" pitchFamily="18" charset="0"/>
            </a:endParaRPr>
          </a:p>
          <a:p>
            <a:pPr marL="0" indent="0">
              <a:lnSpc>
                <a:spcPct val="110000"/>
              </a:lnSpc>
              <a:buNone/>
            </a:pPr>
            <a:endParaRPr lang="en-US" sz="3000" dirty="0">
              <a:latin typeface="Palatino" panose="02040602050305020304" pitchFamily="18" charset="0"/>
            </a:endParaRPr>
          </a:p>
          <a:p>
            <a:pPr marL="0" indent="0">
              <a:lnSpc>
                <a:spcPct val="110000"/>
              </a:lnSpc>
              <a:buNone/>
            </a:pPr>
            <a:endParaRPr lang="en-US" sz="1500" dirty="0"/>
          </a:p>
          <a:p>
            <a:pPr>
              <a:lnSpc>
                <a:spcPct val="110000"/>
              </a:lnSpc>
            </a:pPr>
            <a:endParaRPr lang="en-US" sz="1500" dirty="0"/>
          </a:p>
        </p:txBody>
      </p:sp>
    </p:spTree>
    <p:extLst>
      <p:ext uri="{BB962C8B-B14F-4D97-AF65-F5344CB8AC3E}">
        <p14:creationId xmlns:p14="http://schemas.microsoft.com/office/powerpoint/2010/main" val="86900153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000000"/>
      </a:lt1>
      <a:dk2>
        <a:srgbClr val="000000"/>
      </a:dk2>
      <a:lt2>
        <a:srgbClr val="00000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ACTIVE!67044714.1</documentid>
  <senderid>NYELLO</senderid>
  <senderemail>NATALIE.YELLO@GRAY-ROBINSON.COM</senderemail>
  <lastmodified>2026-05-05T22:57:34.0000000-04:00</lastmodified>
  <database>ACTIVE</database>
</properties>
</file>

<file path=customXml/itemProps1.xml><?xml version="1.0" encoding="utf-8"?>
<ds:datastoreItem xmlns:ds="http://schemas.openxmlformats.org/officeDocument/2006/customXml" ds:itemID="{A6F88655-521C-42FB-BBB2-B59BEE9F4D97}">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
  <TotalTime>19087</TotalTime>
  <Words>3022</Words>
  <Application>Microsoft Office PowerPoint</Application>
  <PresentationFormat>Widescreen</PresentationFormat>
  <Paragraphs>327</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Book Antiqua</vt:lpstr>
      <vt:lpstr>Calibri</vt:lpstr>
      <vt:lpstr>Calibri Light</vt:lpstr>
      <vt:lpstr>Courier New</vt:lpstr>
      <vt:lpstr>Palatino</vt:lpstr>
      <vt:lpstr>Wingdings</vt:lpstr>
      <vt:lpstr>Office Theme</vt:lpstr>
      <vt:lpstr>The Economic Loss Rule: Where is it Now?</vt:lpstr>
      <vt:lpstr>Overview</vt:lpstr>
      <vt:lpstr>What is the Economic Loss Rule?</vt:lpstr>
      <vt:lpstr>What is the Economic Loss Rule?</vt:lpstr>
      <vt:lpstr>Duty Under The Economic Loss Rule</vt:lpstr>
      <vt:lpstr>What is the Economic Loss Rule?</vt:lpstr>
      <vt:lpstr>Brief History of the ELR: Original Purpose</vt:lpstr>
      <vt:lpstr>Brief History of the ELR: Expansion</vt:lpstr>
      <vt:lpstr>Brief History of the ELR: Creation of TWO ELRs</vt:lpstr>
      <vt:lpstr>Brief History of the ELR: Contraction</vt:lpstr>
      <vt:lpstr>Brief History of the ELR: Contraction</vt:lpstr>
      <vt:lpstr>Brief History of the ELR: Tiara</vt:lpstr>
      <vt:lpstr>Tiara and the Two Different ELRs</vt:lpstr>
      <vt:lpstr>Distinguishing the Economic Loss Rule from the Independent Tort Doctrine</vt:lpstr>
      <vt:lpstr>Construction Specific Application:</vt:lpstr>
      <vt:lpstr>A Building Is A Product</vt:lpstr>
      <vt:lpstr>A Building Is A Product</vt:lpstr>
      <vt:lpstr>A Building is a Product</vt:lpstr>
      <vt:lpstr>A Building is a Product</vt:lpstr>
      <vt:lpstr>Casa Clara in Dormancy</vt:lpstr>
      <vt:lpstr>3d DCA Breathed Life Into Casa Clara</vt:lpstr>
      <vt:lpstr>3d DCA Breathed Life Into Casa Clara</vt:lpstr>
      <vt:lpstr>ELR: where is it now?</vt:lpstr>
      <vt:lpstr>ELR: where is it now?</vt:lpstr>
      <vt:lpstr>ELR: where is it now?</vt:lpstr>
      <vt:lpstr>ELR: where is it now?</vt:lpstr>
      <vt:lpstr>NBIS v. Liebherr-America’s Question</vt:lpstr>
      <vt:lpstr>NBIS v. Liebherr-America’s Question</vt:lpstr>
      <vt:lpstr>NBIS v. Liebherr-America’s Question</vt:lpstr>
      <vt:lpstr>NBIS v. Liebherr-America’s Question</vt:lpstr>
      <vt:lpstr>NBIS v. Liebherr-America’s Question</vt:lpstr>
      <vt:lpstr>NBIS v. Liebherr-America’s Question</vt:lpstr>
      <vt:lpstr>NBIS v. Liebherr-America’s Question</vt:lpstr>
      <vt:lpstr>NBIS v. Liebherr-America’s Question</vt:lpstr>
      <vt:lpstr>NBIS v. Liebherr-America’s Question</vt:lpstr>
      <vt:lpstr>NBIS v. Liebherr-America’s Question</vt:lpstr>
      <vt:lpstr>Application in Construction Cases</vt:lpstr>
      <vt:lpstr>Application in Construction Cases</vt:lpstr>
      <vt:lpstr>New ELR Cases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Marcin</dc:creator>
  <cp:lastModifiedBy>Hugh Higgins</cp:lastModifiedBy>
  <cp:revision>156</cp:revision>
  <dcterms:created xsi:type="dcterms:W3CDTF">2023-05-23T14:20:47Z</dcterms:created>
  <dcterms:modified xsi:type="dcterms:W3CDTF">2026-06-08T13:45:30Z</dcterms:modified>
</cp:coreProperties>
</file>